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 id="2147483801" r:id="rId2"/>
  </p:sldMasterIdLst>
  <p:notesMasterIdLst>
    <p:notesMasterId r:id="rId44"/>
  </p:notesMasterIdLst>
  <p:handoutMasterIdLst>
    <p:handoutMasterId r:id="rId45"/>
  </p:handoutMasterIdLst>
  <p:sldIdLst>
    <p:sldId id="256" r:id="rId3"/>
    <p:sldId id="257" r:id="rId4"/>
    <p:sldId id="268" r:id="rId5"/>
    <p:sldId id="311" r:id="rId6"/>
    <p:sldId id="310" r:id="rId7"/>
    <p:sldId id="309" r:id="rId8"/>
    <p:sldId id="312" r:id="rId9"/>
    <p:sldId id="313" r:id="rId10"/>
    <p:sldId id="285" r:id="rId11"/>
    <p:sldId id="314" r:id="rId12"/>
    <p:sldId id="316" r:id="rId13"/>
    <p:sldId id="315" r:id="rId14"/>
    <p:sldId id="318" r:id="rId15"/>
    <p:sldId id="317" r:id="rId16"/>
    <p:sldId id="319" r:id="rId17"/>
    <p:sldId id="320" r:id="rId18"/>
    <p:sldId id="322" r:id="rId19"/>
    <p:sldId id="323" r:id="rId20"/>
    <p:sldId id="324" r:id="rId21"/>
    <p:sldId id="321" r:id="rId22"/>
    <p:sldId id="326" r:id="rId23"/>
    <p:sldId id="328" r:id="rId24"/>
    <p:sldId id="325" r:id="rId25"/>
    <p:sldId id="327" r:id="rId26"/>
    <p:sldId id="329" r:id="rId27"/>
    <p:sldId id="331" r:id="rId28"/>
    <p:sldId id="330" r:id="rId29"/>
    <p:sldId id="333" r:id="rId30"/>
    <p:sldId id="332" r:id="rId31"/>
    <p:sldId id="334" r:id="rId32"/>
    <p:sldId id="335" r:id="rId33"/>
    <p:sldId id="336" r:id="rId34"/>
    <p:sldId id="337" r:id="rId35"/>
    <p:sldId id="338" r:id="rId36"/>
    <p:sldId id="339" r:id="rId37"/>
    <p:sldId id="340" r:id="rId38"/>
    <p:sldId id="342" r:id="rId39"/>
    <p:sldId id="341" r:id="rId40"/>
    <p:sldId id="343" r:id="rId41"/>
    <p:sldId id="345" r:id="rId42"/>
    <p:sldId id="344" r:id="rId4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6381" autoAdjust="0"/>
  </p:normalViewPr>
  <p:slideViewPr>
    <p:cSldViewPr>
      <p:cViewPr>
        <p:scale>
          <a:sx n="100" d="100"/>
          <a:sy n="100" d="100"/>
        </p:scale>
        <p:origin x="-72" y="-72"/>
      </p:cViewPr>
      <p:guideLst>
        <p:guide orient="horz" pos="2160"/>
        <p:guide pos="2880"/>
      </p:guideLst>
    </p:cSldViewPr>
  </p:slideViewPr>
  <p:outlineViewPr>
    <p:cViewPr>
      <p:scale>
        <a:sx n="33" d="100"/>
        <a:sy n="33" d="100"/>
      </p:scale>
      <p:origin x="0" y="10674"/>
    </p:cViewPr>
  </p:outlineViewPr>
  <p:notesTextViewPr>
    <p:cViewPr>
      <p:scale>
        <a:sx n="100" d="100"/>
        <a:sy n="1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5F847876-B024-4441-8D05-83E7D942CDA1}" type="datetimeFigureOut">
              <a:rPr lang="en-US"/>
              <a:pPr>
                <a:defRPr/>
              </a:pPr>
              <a:t>10/22/2013</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4629FFA8-24F1-45A1-9FF7-2DAC666F71B3}" type="slidenum">
              <a:rPr lang="en-US"/>
              <a:pPr>
                <a:defRPr/>
              </a:pPr>
              <a:t>‹#›</a:t>
            </a:fld>
            <a:endParaRPr lang="en-US"/>
          </a:p>
        </p:txBody>
      </p:sp>
    </p:spTree>
    <p:extLst>
      <p:ext uri="{BB962C8B-B14F-4D97-AF65-F5344CB8AC3E}">
        <p14:creationId xmlns:p14="http://schemas.microsoft.com/office/powerpoint/2010/main" val="2022099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B319572-EC1E-48E5-9134-91766E17AB3D}" type="datetimeFigureOut">
              <a:rPr lang="en-US"/>
              <a:pPr>
                <a:defRPr/>
              </a:pPr>
              <a:t>10/22/2013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6D4C94C-B2BE-4194-9E40-86C1A0EDF67E}" type="slidenum">
              <a:rPr lang="en-US"/>
              <a:pPr>
                <a:defRPr/>
              </a:pPr>
              <a:t>‹#›</a:t>
            </a:fld>
            <a:endParaRPr lang="en-US"/>
          </a:p>
        </p:txBody>
      </p:sp>
    </p:spTree>
    <p:extLst>
      <p:ext uri="{BB962C8B-B14F-4D97-AF65-F5344CB8AC3E}">
        <p14:creationId xmlns:p14="http://schemas.microsoft.com/office/powerpoint/2010/main" val="17947078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E2820CB2-FE71-4010-B2A3-4850D12975F3}"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14</a:t>
            </a:fld>
            <a:endParaRPr 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16</a:t>
            </a:fld>
            <a:endParaRPr 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17</a:t>
            </a:fld>
            <a:endParaRPr 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19</a:t>
            </a:fld>
            <a:endParaRPr 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21</a:t>
            </a:fld>
            <a:endParaRPr lang="en-US"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22</a:t>
            </a:fld>
            <a:endParaRPr lang="en-US" sz="12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23</a:t>
            </a:fld>
            <a:endParaRPr lang="en-US" sz="12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25</a:t>
            </a:fld>
            <a:endParaRPr 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27</a:t>
            </a:fld>
            <a:endParaRPr 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29</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a:t>
            </a:fld>
            <a:endParaRPr lang="en-US"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31</a:t>
            </a:fld>
            <a:endParaRPr lang="en-US" sz="12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32</a:t>
            </a:fld>
            <a:endParaRPr lang="en-US" sz="12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33</a:t>
            </a:fld>
            <a:endParaRPr lang="en-US" sz="12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34</a:t>
            </a:fld>
            <a:endParaRPr lang="en-US" sz="12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35</a:t>
            </a:fld>
            <a:endParaRPr lang="en-US"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36</a:t>
            </a:fld>
            <a:endParaRPr lang="en-US"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38</a:t>
            </a:fld>
            <a:endParaRPr lang="en-US" sz="12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39</a:t>
            </a:fld>
            <a:endParaRPr lang="en-US" sz="120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40</a:t>
            </a:fld>
            <a:endParaRPr lang="en-US" sz="120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41</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4</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5</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6</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7</a:t>
            </a:fld>
            <a:endParaRPr 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8</a:t>
            </a:fld>
            <a:endParaRPr lang="en-U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10</a:t>
            </a:fld>
            <a:endParaRPr 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AD0D5C7B-82B4-4E21-B905-758FB213A218}" type="slidenum">
              <a:rPr lang="en-US" sz="1200" smtClean="0"/>
              <a:pPr eaLnBrk="1" hangingPunct="1"/>
              <a:t>12</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425156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335089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2540669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0DFA1-9690-41FA-915F-BF017DB3F637}"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B0DFA1-9690-41FA-915F-BF017DB3F637}"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B0DFA1-9690-41FA-915F-BF017DB3F63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B0DFA1-9690-41FA-915F-BF017DB3F637}"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0DFA1-9690-41FA-915F-BF017DB3F637}"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8299576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0DFA1-9690-41FA-915F-BF017DB3F637}"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4160165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415578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3383353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312116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1649745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286730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776CDE-7FA7-4BDD-A5D8-130211AFF05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0DFA1-9690-41FA-915F-BF017DB3F637}" type="slidenum">
              <a:rPr lang="en-US" smtClean="0"/>
              <a:pPr/>
              <a:t>‹#›</a:t>
            </a:fld>
            <a:endParaRPr lang="en-US"/>
          </a:p>
        </p:txBody>
      </p:sp>
    </p:spTree>
    <p:extLst>
      <p:ext uri="{BB962C8B-B14F-4D97-AF65-F5344CB8AC3E}">
        <p14:creationId xmlns:p14="http://schemas.microsoft.com/office/powerpoint/2010/main" val="3730385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76CDE-7FA7-4BDD-A5D8-130211AFF051}" type="datetimeFigureOut">
              <a:rPr lang="en-US" smtClean="0"/>
              <a:pPr/>
              <a:t>10/22/2013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B0DFA1-9690-41FA-915F-BF017DB3F637}" type="slidenum">
              <a:rPr lang="en-US" smtClean="0"/>
              <a:pPr/>
              <a:t>‹#›</a:t>
            </a:fld>
            <a:endParaRPr lang="en-US"/>
          </a:p>
        </p:txBody>
      </p:sp>
    </p:spTree>
    <p:extLst>
      <p:ext uri="{BB962C8B-B14F-4D97-AF65-F5344CB8AC3E}">
        <p14:creationId xmlns:p14="http://schemas.microsoft.com/office/powerpoint/2010/main" val="1055816788"/>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040" y="-28903"/>
            <a:ext cx="84582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26760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9776CDE-7FA7-4BDD-A5D8-130211AFF051}" type="datetimeFigureOut">
              <a:rPr lang="en-US" smtClean="0"/>
              <a:pPr/>
              <a:t>10/22/2013</a:t>
            </a:fld>
            <a:endParaRPr lang="en-US"/>
          </a:p>
        </p:txBody>
      </p:sp>
      <p:sp>
        <p:nvSpPr>
          <p:cNvPr id="5" name="Footer Placeholder 4"/>
          <p:cNvSpPr>
            <a:spLocks noGrp="1"/>
          </p:cNvSpPr>
          <p:nvPr>
            <p:ph type="ftr" sz="quarter" idx="3"/>
          </p:nvPr>
        </p:nvSpPr>
        <p:spPr>
          <a:xfrm>
            <a:off x="777240" y="6324600"/>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6BB0DFA1-9690-41FA-915F-BF017DB3F637}"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8.xml"/><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752600" y="1752600"/>
            <a:ext cx="7391400" cy="1470025"/>
          </a:xfrm>
        </p:spPr>
        <p:txBody>
          <a:bodyPr>
            <a:normAutofit/>
          </a:bodyPr>
          <a:lstStyle/>
          <a:p>
            <a:pPr eaLnBrk="1" hangingPunct="1">
              <a:defRPr/>
            </a:pPr>
            <a:r>
              <a:rPr lang="en-US" dirty="0" smtClean="0"/>
              <a:t>Subsidence and Soils</a:t>
            </a:r>
          </a:p>
        </p:txBody>
      </p:sp>
      <p:sp>
        <p:nvSpPr>
          <p:cNvPr id="2" name="Subtitle 1"/>
          <p:cNvSpPr>
            <a:spLocks noGrp="1"/>
          </p:cNvSpPr>
          <p:nvPr>
            <p:ph type="subTitle" idx="4294967295"/>
          </p:nvPr>
        </p:nvSpPr>
        <p:spPr>
          <a:xfrm>
            <a:off x="3048000" y="3581400"/>
            <a:ext cx="5334000" cy="1754188"/>
          </a:xfrm>
        </p:spPr>
        <p:txBody>
          <a:bodyPr>
            <a:normAutofit/>
          </a:bodyPr>
          <a:lstStyle/>
          <a:p>
            <a:pPr marL="0" indent="0" algn="ctr" eaLnBrk="1" hangingPunct="1">
              <a:buFont typeface="Wingdings" pitchFamily="2" charset="2"/>
              <a:buNone/>
              <a:defRPr/>
            </a:pPr>
            <a:r>
              <a:rPr lang="en-US" sz="3200" b="1" dirty="0" smtClean="0">
                <a:solidFill>
                  <a:srgbClr val="C00000"/>
                </a:solidFill>
              </a:rPr>
              <a:t>Chapter 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152400"/>
            <a:ext cx="6934200" cy="838200"/>
          </a:xfrm>
        </p:spPr>
        <p:txBody>
          <a:bodyPr>
            <a:normAutofit/>
          </a:bodyPr>
          <a:lstStyle/>
          <a:p>
            <a:pPr>
              <a:defRPr/>
            </a:pPr>
            <a:r>
              <a:rPr lang="en-US" sz="4000" dirty="0" smtClean="0"/>
              <a:t>Water in Soils</a:t>
            </a:r>
            <a:endParaRPr lang="en-US" sz="4000" dirty="0"/>
          </a:p>
        </p:txBody>
      </p:sp>
      <p:sp>
        <p:nvSpPr>
          <p:cNvPr id="3" name="Text Placeholder 2"/>
          <p:cNvSpPr>
            <a:spLocks noGrp="1"/>
          </p:cNvSpPr>
          <p:nvPr>
            <p:ph type="body" idx="4294967295"/>
          </p:nvPr>
        </p:nvSpPr>
        <p:spPr>
          <a:xfrm>
            <a:off x="152400" y="990600"/>
            <a:ext cx="8763000" cy="5181599"/>
          </a:xfrm>
        </p:spPr>
        <p:txBody>
          <a:bodyPr>
            <a:noAutofit/>
          </a:bodyPr>
          <a:lstStyle/>
          <a:p>
            <a:pPr>
              <a:defRPr/>
            </a:pPr>
            <a:r>
              <a:rPr lang="en-US" sz="2000" dirty="0" smtClean="0"/>
              <a:t>When you analyze a block of soil, you will find it is composed of bits of solid mineral and organic matter with </a:t>
            </a:r>
            <a:r>
              <a:rPr lang="en-US" sz="2000" b="1" dirty="0" smtClean="0"/>
              <a:t>pore spaces </a:t>
            </a:r>
            <a:r>
              <a:rPr lang="en-US" sz="2000" dirty="0" smtClean="0"/>
              <a:t>between them.  The spaces are filled with either </a:t>
            </a:r>
            <a:r>
              <a:rPr lang="en-US" sz="2000" b="1" dirty="0" smtClean="0"/>
              <a:t>air or liquids (mostly water).</a:t>
            </a:r>
          </a:p>
          <a:p>
            <a:pPr>
              <a:defRPr/>
            </a:pPr>
            <a:r>
              <a:rPr lang="en-US" sz="2000" dirty="0" smtClean="0"/>
              <a:t>If all this spaces are filled with water it is said to be in a </a:t>
            </a:r>
            <a:r>
              <a:rPr lang="en-US" sz="2000" b="1" dirty="0" smtClean="0"/>
              <a:t>saturated condition, if not it is unsaturated</a:t>
            </a:r>
          </a:p>
          <a:p>
            <a:pPr lvl="1">
              <a:defRPr/>
            </a:pPr>
            <a:r>
              <a:rPr lang="en-US" sz="2000" dirty="0" smtClean="0"/>
              <a:t>Swampy areas are </a:t>
            </a:r>
            <a:r>
              <a:rPr lang="en-US" sz="2000" b="1" i="1" dirty="0" smtClean="0"/>
              <a:t>saturated</a:t>
            </a:r>
            <a:r>
              <a:rPr lang="en-US" sz="2000" b="1" dirty="0" smtClean="0"/>
              <a:t> </a:t>
            </a:r>
            <a:r>
              <a:rPr lang="en-US" sz="2000" dirty="0" smtClean="0"/>
              <a:t>all year round, where in arid areas (like Utah) the soil is only </a:t>
            </a:r>
            <a:r>
              <a:rPr lang="en-US" sz="2000" b="1" i="1" dirty="0" smtClean="0"/>
              <a:t>saturated occasionally</a:t>
            </a:r>
            <a:r>
              <a:rPr lang="en-US" sz="2000" dirty="0" smtClean="0"/>
              <a:t>.</a:t>
            </a:r>
          </a:p>
          <a:p>
            <a:pPr lvl="1">
              <a:defRPr/>
            </a:pPr>
            <a:r>
              <a:rPr lang="en-US" sz="2000" dirty="0" smtClean="0"/>
              <a:t>The amount of water is called the </a:t>
            </a:r>
            <a:r>
              <a:rPr lang="en-US" sz="2000" b="1" i="1" dirty="0" smtClean="0"/>
              <a:t>water content </a:t>
            </a:r>
            <a:r>
              <a:rPr lang="en-US" sz="2000" dirty="0" smtClean="0"/>
              <a:t>or its </a:t>
            </a:r>
            <a:r>
              <a:rPr lang="en-US" sz="2000" b="1" i="1" dirty="0" smtClean="0"/>
              <a:t>moisture content</a:t>
            </a:r>
            <a:r>
              <a:rPr lang="en-US" sz="2000" dirty="0" smtClean="0"/>
              <a:t>. This is important in determining its engineering properties such as the </a:t>
            </a:r>
            <a:r>
              <a:rPr lang="en-US" sz="2000" b="1" i="1" dirty="0" smtClean="0"/>
              <a:t>strength of a soil</a:t>
            </a:r>
            <a:r>
              <a:rPr lang="en-US" sz="2000" i="1" dirty="0" smtClean="0"/>
              <a:t> </a:t>
            </a:r>
            <a:r>
              <a:rPr lang="en-US" sz="2000" dirty="0" smtClean="0"/>
              <a:t>and its potential to </a:t>
            </a:r>
            <a:r>
              <a:rPr lang="en-US" sz="2000" b="1" i="1" dirty="0" smtClean="0"/>
              <a:t>shrink and swell</a:t>
            </a:r>
          </a:p>
          <a:p>
            <a:pPr lvl="1">
              <a:defRPr/>
            </a:pPr>
            <a:r>
              <a:rPr lang="en-US" sz="2000" b="1" i="1" dirty="0" smtClean="0"/>
              <a:t>Water in soils may flow laterally or vertically </a:t>
            </a:r>
            <a:r>
              <a:rPr lang="en-US" sz="2000" dirty="0" smtClean="0"/>
              <a:t>through soil pores, which are the </a:t>
            </a:r>
            <a:r>
              <a:rPr lang="en-US" sz="2000" b="1" i="1" dirty="0" smtClean="0"/>
              <a:t>void spaces between grains, or in fractures </a:t>
            </a:r>
            <a:r>
              <a:rPr lang="en-US" sz="2000" dirty="0" smtClean="0"/>
              <a:t>produced as a result of soil structure. </a:t>
            </a:r>
          </a:p>
          <a:p>
            <a:pPr lvl="2">
              <a:defRPr/>
            </a:pPr>
            <a:r>
              <a:rPr lang="en-US" dirty="0" smtClean="0"/>
              <a:t>The flow is termed </a:t>
            </a:r>
            <a:r>
              <a:rPr lang="en-US" b="1" i="1" dirty="0" smtClean="0"/>
              <a:t>saturated flow</a:t>
            </a:r>
            <a:r>
              <a:rPr lang="en-US" b="1" dirty="0" smtClean="0"/>
              <a:t> </a:t>
            </a:r>
            <a:r>
              <a:rPr lang="en-US" dirty="0" smtClean="0"/>
              <a:t>if all the pores are filled with water and </a:t>
            </a:r>
            <a:r>
              <a:rPr lang="en-US" b="1" i="1" dirty="0" smtClean="0"/>
              <a:t>unsaturated flow </a:t>
            </a:r>
            <a:r>
              <a:rPr lang="en-US" dirty="0" smtClean="0"/>
              <a:t>when, as is more common, only part of the pores are filled</a:t>
            </a:r>
          </a:p>
        </p:txBody>
      </p:sp>
    </p:spTree>
    <p:extLst>
      <p:ext uri="{BB962C8B-B14F-4D97-AF65-F5344CB8AC3E}">
        <p14:creationId xmlns:p14="http://schemas.microsoft.com/office/powerpoint/2010/main" val="2888648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swm.info/sites/default/files/toolbox/BETTER%20SOIL%20ny%20Stages%20of%20Water%20Colding%20Capacit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855091"/>
            <a:ext cx="6629401" cy="4909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38178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152400"/>
            <a:ext cx="6934200" cy="838200"/>
          </a:xfrm>
        </p:spPr>
        <p:txBody>
          <a:bodyPr>
            <a:normAutofit/>
          </a:bodyPr>
          <a:lstStyle/>
          <a:p>
            <a:pPr>
              <a:defRPr/>
            </a:pPr>
            <a:r>
              <a:rPr lang="en-US" sz="4000" dirty="0" smtClean="0"/>
              <a:t>Soil Classification</a:t>
            </a:r>
            <a:endParaRPr lang="en-US" sz="4000" dirty="0"/>
          </a:p>
        </p:txBody>
      </p:sp>
      <p:sp>
        <p:nvSpPr>
          <p:cNvPr id="3" name="Text Placeholder 2"/>
          <p:cNvSpPr>
            <a:spLocks noGrp="1"/>
          </p:cNvSpPr>
          <p:nvPr>
            <p:ph type="body" idx="4294967295"/>
          </p:nvPr>
        </p:nvSpPr>
        <p:spPr>
          <a:xfrm>
            <a:off x="762000" y="990600"/>
            <a:ext cx="7772400" cy="5181599"/>
          </a:xfrm>
        </p:spPr>
        <p:txBody>
          <a:bodyPr>
            <a:noAutofit/>
          </a:bodyPr>
          <a:lstStyle/>
          <a:p>
            <a:pPr>
              <a:defRPr/>
            </a:pPr>
            <a:r>
              <a:rPr lang="en-US" dirty="0" smtClean="0"/>
              <a:t>There are two types of soil classifications, those developed by soil scientist and those developed by engineers</a:t>
            </a:r>
          </a:p>
          <a:p>
            <a:pPr lvl="1">
              <a:defRPr/>
            </a:pPr>
            <a:r>
              <a:rPr lang="en-US" sz="2400" dirty="0" smtClean="0"/>
              <a:t>Scientific classification is called as Soil Taxonomy. This is based on the physical and chemical profile properties. This is set in an sixfold hierarchy:</a:t>
            </a:r>
          </a:p>
          <a:p>
            <a:pPr lvl="2">
              <a:defRPr/>
            </a:pPr>
            <a:r>
              <a:rPr lang="en-US" sz="2400" dirty="0" smtClean="0"/>
              <a:t>Orders</a:t>
            </a:r>
          </a:p>
          <a:p>
            <a:pPr lvl="2">
              <a:defRPr/>
            </a:pPr>
            <a:r>
              <a:rPr lang="en-US" sz="2400" dirty="0" smtClean="0"/>
              <a:t>Suborders</a:t>
            </a:r>
          </a:p>
          <a:p>
            <a:pPr lvl="2">
              <a:defRPr/>
            </a:pPr>
            <a:r>
              <a:rPr lang="en-US" sz="2400" dirty="0" smtClean="0"/>
              <a:t>Great Groups</a:t>
            </a:r>
          </a:p>
          <a:p>
            <a:pPr lvl="2">
              <a:defRPr/>
            </a:pPr>
            <a:r>
              <a:rPr lang="en-US" sz="2400" dirty="0" smtClean="0"/>
              <a:t>Subgroups</a:t>
            </a:r>
          </a:p>
          <a:p>
            <a:pPr lvl="2">
              <a:defRPr/>
            </a:pPr>
            <a:r>
              <a:rPr lang="en-US" sz="2400" dirty="0" smtClean="0"/>
              <a:t>Families</a:t>
            </a:r>
          </a:p>
          <a:p>
            <a:pPr lvl="2">
              <a:defRPr/>
            </a:pPr>
            <a:r>
              <a:rPr lang="en-US" sz="2400" dirty="0" smtClean="0"/>
              <a:t>Series</a:t>
            </a:r>
            <a:endParaRPr lang="en-US" sz="1800" dirty="0" smtClean="0"/>
          </a:p>
        </p:txBody>
      </p:sp>
    </p:spTree>
    <p:extLst>
      <p:ext uri="{BB962C8B-B14F-4D97-AF65-F5344CB8AC3E}">
        <p14:creationId xmlns:p14="http://schemas.microsoft.com/office/powerpoint/2010/main" val="17124520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cals.arizona.edu/watershedsteward/resources/module/Soil/images/soil_pyrami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57200"/>
            <a:ext cx="3333750" cy="20955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cals.uidaho.edu/soilorders/i/USsoilorde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9621" y="2552701"/>
            <a:ext cx="5282265" cy="35412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800600" y="1447800"/>
            <a:ext cx="2103461" cy="461665"/>
          </a:xfrm>
          <a:prstGeom prst="rect">
            <a:avLst/>
          </a:prstGeom>
          <a:noFill/>
        </p:spPr>
        <p:txBody>
          <a:bodyPr wrap="none" rtlCol="0">
            <a:spAutoFit/>
          </a:bodyPr>
          <a:lstStyle/>
          <a:p>
            <a:r>
              <a:rPr lang="en-US" dirty="0" smtClean="0"/>
              <a:t>Soil Hierarchy</a:t>
            </a:r>
            <a:endParaRPr lang="en-US" dirty="0"/>
          </a:p>
        </p:txBody>
      </p:sp>
      <p:sp>
        <p:nvSpPr>
          <p:cNvPr id="3" name="TextBox 2"/>
          <p:cNvSpPr txBox="1"/>
          <p:nvPr/>
        </p:nvSpPr>
        <p:spPr>
          <a:xfrm>
            <a:off x="1143000" y="3352800"/>
            <a:ext cx="1676400" cy="1569660"/>
          </a:xfrm>
          <a:prstGeom prst="rect">
            <a:avLst/>
          </a:prstGeom>
          <a:noFill/>
        </p:spPr>
        <p:txBody>
          <a:bodyPr wrap="square" rtlCol="0">
            <a:spAutoFit/>
          </a:bodyPr>
          <a:lstStyle/>
          <a:p>
            <a:r>
              <a:rPr lang="en-US" dirty="0" smtClean="0"/>
              <a:t>Soil Orders</a:t>
            </a:r>
          </a:p>
          <a:p>
            <a:r>
              <a:rPr lang="en-US" dirty="0"/>
              <a:t>a</a:t>
            </a:r>
            <a:r>
              <a:rPr lang="en-US" dirty="0" smtClean="0"/>
              <a:t>round the Country</a:t>
            </a:r>
            <a:endParaRPr lang="en-US" dirty="0"/>
          </a:p>
        </p:txBody>
      </p:sp>
      <p:cxnSp>
        <p:nvCxnSpPr>
          <p:cNvPr id="5" name="Straight Arrow Connector 4"/>
          <p:cNvCxnSpPr>
            <a:endCxn id="2052" idx="1"/>
          </p:cNvCxnSpPr>
          <p:nvPr/>
        </p:nvCxnSpPr>
        <p:spPr>
          <a:xfrm>
            <a:off x="2819400" y="4323325"/>
            <a:ext cx="550221"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2" idx="1"/>
          </p:cNvCxnSpPr>
          <p:nvPr/>
        </p:nvCxnSpPr>
        <p:spPr>
          <a:xfrm flipH="1" flipV="1">
            <a:off x="4248150" y="1678632"/>
            <a:ext cx="55245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6199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152400"/>
            <a:ext cx="6934200" cy="838200"/>
          </a:xfrm>
        </p:spPr>
        <p:txBody>
          <a:bodyPr>
            <a:normAutofit/>
          </a:bodyPr>
          <a:lstStyle/>
          <a:p>
            <a:pPr>
              <a:defRPr/>
            </a:pPr>
            <a:r>
              <a:rPr lang="en-US" sz="4000" dirty="0" smtClean="0"/>
              <a:t>Soil Classification</a:t>
            </a:r>
            <a:endParaRPr lang="en-US" sz="4000" dirty="0"/>
          </a:p>
        </p:txBody>
      </p:sp>
      <p:sp>
        <p:nvSpPr>
          <p:cNvPr id="3" name="Text Placeholder 2"/>
          <p:cNvSpPr>
            <a:spLocks noGrp="1"/>
          </p:cNvSpPr>
          <p:nvPr>
            <p:ph type="body" idx="4294967295"/>
          </p:nvPr>
        </p:nvSpPr>
        <p:spPr>
          <a:xfrm>
            <a:off x="609600" y="990600"/>
            <a:ext cx="7543800" cy="5181599"/>
          </a:xfrm>
        </p:spPr>
        <p:txBody>
          <a:bodyPr>
            <a:noAutofit/>
          </a:bodyPr>
          <a:lstStyle/>
          <a:p>
            <a:pPr lvl="1">
              <a:defRPr/>
            </a:pPr>
            <a:r>
              <a:rPr lang="en-US" sz="2400" dirty="0" smtClean="0"/>
              <a:t>Engineers’ classification is called the Unified Soil Classification System.  This classification is based on the makeup of soils and their connection to the hazards they may cause. This classification is:</a:t>
            </a:r>
          </a:p>
          <a:p>
            <a:pPr lvl="2">
              <a:defRPr/>
            </a:pPr>
            <a:r>
              <a:rPr lang="en-US" sz="2400" b="1" i="1" dirty="0" smtClean="0"/>
              <a:t>Coarse-Grained-Soils</a:t>
            </a:r>
            <a:r>
              <a:rPr lang="en-US" sz="2400" dirty="0" smtClean="0"/>
              <a:t> -- Mixtures of coarse particles (gravel and sand)</a:t>
            </a:r>
          </a:p>
          <a:p>
            <a:pPr lvl="2">
              <a:defRPr/>
            </a:pPr>
            <a:r>
              <a:rPr lang="en-US" sz="2400" b="1" i="1" dirty="0" smtClean="0"/>
              <a:t>Fine-Grained-Soils</a:t>
            </a:r>
            <a:r>
              <a:rPr lang="en-US" sz="2400" dirty="0" smtClean="0"/>
              <a:t> – Mixtures of fine particles (silt and clay)</a:t>
            </a:r>
          </a:p>
          <a:p>
            <a:pPr lvl="2">
              <a:defRPr/>
            </a:pPr>
            <a:r>
              <a:rPr lang="en-US" sz="2400" b="1" i="1" dirty="0" smtClean="0"/>
              <a:t>Organic Soils </a:t>
            </a:r>
            <a:r>
              <a:rPr lang="en-US" sz="2400" dirty="0" smtClean="0"/>
              <a:t>-- Organic Material (organic material)</a:t>
            </a:r>
          </a:p>
          <a:p>
            <a:pPr lvl="2">
              <a:defRPr/>
            </a:pPr>
            <a:endParaRPr lang="en-US" sz="1800" dirty="0" smtClean="0"/>
          </a:p>
          <a:p>
            <a:pPr lvl="2">
              <a:defRPr/>
            </a:pPr>
            <a:endParaRPr lang="en-US" sz="1800" dirty="0" smtClean="0"/>
          </a:p>
        </p:txBody>
      </p:sp>
    </p:spTree>
    <p:extLst>
      <p:ext uri="{BB962C8B-B14F-4D97-AF65-F5344CB8AC3E}">
        <p14:creationId xmlns:p14="http://schemas.microsoft.com/office/powerpoint/2010/main" val="1907200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tatic7.theconstructor.org/wp-content/uploads/2013/02/unified-soil-classification-fine-grained-soil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920270"/>
            <a:ext cx="4281960" cy="425180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tatic6.theconstructor.org/wp-content/uploads/2013/02/unified-soil-classification-coarse-grained-soil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20270"/>
            <a:ext cx="4267200" cy="4315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8274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4000" dirty="0" smtClean="0"/>
              <a:t>Subsidence and Soil Volume Change</a:t>
            </a:r>
            <a:endParaRPr lang="en-US" sz="4000" dirty="0"/>
          </a:p>
        </p:txBody>
      </p:sp>
      <p:sp>
        <p:nvSpPr>
          <p:cNvPr id="3" name="Text Placeholder 2"/>
          <p:cNvSpPr>
            <a:spLocks noGrp="1"/>
          </p:cNvSpPr>
          <p:nvPr>
            <p:ph type="body" idx="4294967295"/>
          </p:nvPr>
        </p:nvSpPr>
        <p:spPr>
          <a:xfrm>
            <a:off x="609600" y="990600"/>
            <a:ext cx="7772400" cy="5181599"/>
          </a:xfrm>
        </p:spPr>
        <p:txBody>
          <a:bodyPr>
            <a:noAutofit/>
          </a:bodyPr>
          <a:lstStyle/>
          <a:p>
            <a:pPr>
              <a:defRPr/>
            </a:pPr>
            <a:r>
              <a:rPr lang="en-US" b="1" u="sng" dirty="0" smtClean="0"/>
              <a:t>Subsidence</a:t>
            </a:r>
            <a:r>
              <a:rPr lang="en-US" dirty="0" smtClean="0"/>
              <a:t> is a type of ground failure characterized by earth materials</a:t>
            </a:r>
          </a:p>
          <a:p>
            <a:pPr lvl="1">
              <a:defRPr/>
            </a:pPr>
            <a:r>
              <a:rPr lang="en-US" dirty="0" smtClean="0"/>
              <a:t>It often produces circular surface pits, but if may produce linear or irregular patterns of failure</a:t>
            </a:r>
          </a:p>
          <a:p>
            <a:pPr>
              <a:defRPr/>
            </a:pPr>
            <a:r>
              <a:rPr lang="en-US" dirty="0" smtClean="0"/>
              <a:t>Subsidence is commonly associated with the </a:t>
            </a:r>
            <a:r>
              <a:rPr lang="en-US" i="1" u="sng" dirty="0" smtClean="0"/>
              <a:t>dissolution of soluble rocks</a:t>
            </a:r>
            <a:r>
              <a:rPr lang="en-US" dirty="0" smtClean="0"/>
              <a:t>, such as limestone, beneath the surface</a:t>
            </a:r>
          </a:p>
          <a:p>
            <a:pPr>
              <a:defRPr/>
            </a:pPr>
            <a:r>
              <a:rPr lang="en-US" dirty="0" smtClean="0"/>
              <a:t>The </a:t>
            </a:r>
            <a:r>
              <a:rPr lang="en-US" i="1" dirty="0" smtClean="0"/>
              <a:t>resultant landscape has closed depressions </a:t>
            </a:r>
            <a:r>
              <a:rPr lang="en-US" dirty="0" smtClean="0"/>
              <a:t>and is known as </a:t>
            </a:r>
            <a:r>
              <a:rPr lang="en-US" b="1" u="sng" dirty="0" smtClean="0"/>
              <a:t>karst topography</a:t>
            </a:r>
          </a:p>
          <a:p>
            <a:pPr>
              <a:defRPr/>
            </a:pPr>
            <a:r>
              <a:rPr lang="en-US" dirty="0" smtClean="0"/>
              <a:t>Other major causes of subsidence includes the thawing of frozen ground and compaction of recently deposited sediment</a:t>
            </a:r>
          </a:p>
          <a:p>
            <a:pPr>
              <a:defRPr/>
            </a:pPr>
            <a:r>
              <a:rPr lang="en-US" dirty="0" smtClean="0"/>
              <a:t>To a </a:t>
            </a:r>
            <a:r>
              <a:rPr lang="en-US" u="sng" dirty="0" smtClean="0"/>
              <a:t>lesser degree</a:t>
            </a:r>
            <a:r>
              <a:rPr lang="en-US" dirty="0" smtClean="0"/>
              <a:t>, </a:t>
            </a:r>
            <a:r>
              <a:rPr lang="en-US" i="1" dirty="0" smtClean="0"/>
              <a:t>earthquakes and underground drainage of magma</a:t>
            </a:r>
            <a:r>
              <a:rPr lang="en-US" dirty="0" smtClean="0"/>
              <a:t> are also responsible for causing subsidence</a:t>
            </a:r>
          </a:p>
        </p:txBody>
      </p:sp>
    </p:spTree>
    <p:extLst>
      <p:ext uri="{BB962C8B-B14F-4D97-AF65-F5344CB8AC3E}">
        <p14:creationId xmlns:p14="http://schemas.microsoft.com/office/powerpoint/2010/main" val="12696763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4000" dirty="0" smtClean="0"/>
              <a:t>Karst</a:t>
            </a:r>
            <a:endParaRPr lang="en-US" sz="4000" dirty="0"/>
          </a:p>
        </p:txBody>
      </p:sp>
      <p:sp>
        <p:nvSpPr>
          <p:cNvPr id="3" name="Text Placeholder 2"/>
          <p:cNvSpPr>
            <a:spLocks noGrp="1"/>
          </p:cNvSpPr>
          <p:nvPr>
            <p:ph type="body" idx="4294967295"/>
          </p:nvPr>
        </p:nvSpPr>
        <p:spPr>
          <a:xfrm>
            <a:off x="533400" y="990600"/>
            <a:ext cx="8458200" cy="5181599"/>
          </a:xfrm>
        </p:spPr>
        <p:txBody>
          <a:bodyPr>
            <a:noAutofit/>
          </a:bodyPr>
          <a:lstStyle/>
          <a:p>
            <a:pPr>
              <a:defRPr/>
            </a:pPr>
            <a:r>
              <a:rPr lang="en-US" b="1" i="1" dirty="0" smtClean="0"/>
              <a:t>Karst</a:t>
            </a:r>
            <a:r>
              <a:rPr lang="en-US" dirty="0" smtClean="0"/>
              <a:t> is the name of a common landscape rock found in the United States, although not many people know its name.</a:t>
            </a:r>
          </a:p>
          <a:p>
            <a:pPr lvl="1">
              <a:defRPr/>
            </a:pPr>
            <a:r>
              <a:rPr lang="en-US" sz="2400" dirty="0" smtClean="0"/>
              <a:t>Areas of Texas, Alabama, Tennessee, and Missouri are built on karst land</a:t>
            </a:r>
          </a:p>
          <a:p>
            <a:pPr>
              <a:defRPr/>
            </a:pPr>
            <a:r>
              <a:rPr lang="en-US" dirty="0" smtClean="0"/>
              <a:t>In this type of topography subsidence results from the </a:t>
            </a:r>
            <a:r>
              <a:rPr lang="en-US" i="1" u="sng" dirty="0" smtClean="0"/>
              <a:t>dissolution</a:t>
            </a:r>
            <a:r>
              <a:rPr lang="en-US" dirty="0" smtClean="0"/>
              <a:t> </a:t>
            </a:r>
            <a:r>
              <a:rPr lang="en-US" i="1" u="sng" dirty="0" smtClean="0"/>
              <a:t>of rocks beneath the land surface</a:t>
            </a:r>
            <a:r>
              <a:rPr lang="en-US" dirty="0" smtClean="0"/>
              <a:t>.</a:t>
            </a:r>
          </a:p>
          <a:p>
            <a:pPr>
              <a:defRPr/>
            </a:pPr>
            <a:r>
              <a:rPr lang="en-US" b="1" i="1" dirty="0" smtClean="0"/>
              <a:t>Dissolution</a:t>
            </a:r>
            <a:r>
              <a:rPr lang="en-US" dirty="0" smtClean="0"/>
              <a:t> occurs as </a:t>
            </a:r>
            <a:r>
              <a:rPr lang="en-US" u="sng" dirty="0" smtClean="0"/>
              <a:t>percolating surface water or groundwater moves through rock that is easily dissolved.</a:t>
            </a:r>
          </a:p>
          <a:p>
            <a:pPr lvl="1">
              <a:defRPr/>
            </a:pPr>
            <a:r>
              <a:rPr lang="en-US" sz="2400" dirty="0" smtClean="0"/>
              <a:t>There are </a:t>
            </a:r>
            <a:r>
              <a:rPr lang="en-US" sz="2400" b="1" i="1" dirty="0" smtClean="0"/>
              <a:t>four common sedimentary rocks and one metamorphic rock </a:t>
            </a:r>
            <a:r>
              <a:rPr lang="en-US" sz="2400" dirty="0" smtClean="0"/>
              <a:t>which are easily dissolved.  </a:t>
            </a:r>
          </a:p>
          <a:p>
            <a:pPr lvl="2">
              <a:defRPr/>
            </a:pPr>
            <a:r>
              <a:rPr lang="en-US" sz="2400" i="1" u="sng" dirty="0" smtClean="0"/>
              <a:t>Rock salt, </a:t>
            </a:r>
            <a:r>
              <a:rPr lang="en-US" sz="2400" i="1" u="sng" dirty="0"/>
              <a:t>r</a:t>
            </a:r>
            <a:r>
              <a:rPr lang="en-US" sz="2400" i="1" u="sng" dirty="0" smtClean="0"/>
              <a:t>ock gypsum, limestone, dolostone and marble </a:t>
            </a:r>
            <a:r>
              <a:rPr lang="en-US" sz="2400" dirty="0" smtClean="0"/>
              <a:t>are easily dissolved </a:t>
            </a:r>
          </a:p>
          <a:p>
            <a:pPr>
              <a:defRPr/>
            </a:pPr>
            <a:r>
              <a:rPr lang="en-US" b="1" i="1" dirty="0" smtClean="0"/>
              <a:t>Sink holes </a:t>
            </a:r>
            <a:r>
              <a:rPr lang="en-US" dirty="0" smtClean="0"/>
              <a:t>can be a result of this dissolution   </a:t>
            </a:r>
          </a:p>
        </p:txBody>
      </p:sp>
    </p:spTree>
    <p:extLst>
      <p:ext uri="{BB962C8B-B14F-4D97-AF65-F5344CB8AC3E}">
        <p14:creationId xmlns:p14="http://schemas.microsoft.com/office/powerpoint/2010/main" val="29006001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api.ning.com/files/TvzVEaQaNnk8jeoN5tuYRmj3lgmde4ywGL9Qn4u0b2tcr69FIGKqi2hYuS1Dfoh0Jf-3EA5Gp8LoeSV2SD7vtyGm68RPMmam/US_KarstMap.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9228" y="685800"/>
            <a:ext cx="8361218"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2918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4000" dirty="0" smtClean="0"/>
              <a:t>Karst</a:t>
            </a:r>
            <a:endParaRPr lang="en-US" sz="4000" dirty="0"/>
          </a:p>
        </p:txBody>
      </p:sp>
      <p:sp>
        <p:nvSpPr>
          <p:cNvPr id="3" name="Text Placeholder 2"/>
          <p:cNvSpPr>
            <a:spLocks noGrp="1"/>
          </p:cNvSpPr>
          <p:nvPr>
            <p:ph type="body" idx="4294967295"/>
          </p:nvPr>
        </p:nvSpPr>
        <p:spPr>
          <a:xfrm>
            <a:off x="533400" y="990600"/>
            <a:ext cx="8458200" cy="5181599"/>
          </a:xfrm>
        </p:spPr>
        <p:txBody>
          <a:bodyPr>
            <a:noAutofit/>
          </a:bodyPr>
          <a:lstStyle/>
          <a:p>
            <a:pPr>
              <a:defRPr/>
            </a:pPr>
            <a:r>
              <a:rPr lang="en-US" b="1" i="1" dirty="0" smtClean="0"/>
              <a:t>Karst</a:t>
            </a:r>
            <a:r>
              <a:rPr lang="en-US" dirty="0" smtClean="0"/>
              <a:t> is the name of a common landscape rock found in the United States, although not many people know its name.</a:t>
            </a:r>
          </a:p>
          <a:p>
            <a:pPr lvl="1">
              <a:defRPr/>
            </a:pPr>
            <a:r>
              <a:rPr lang="en-US" sz="2400" dirty="0" smtClean="0"/>
              <a:t>Areas of Texas, Alabama, Tennessee, and Missouri are built on karst land</a:t>
            </a:r>
          </a:p>
          <a:p>
            <a:pPr>
              <a:defRPr/>
            </a:pPr>
            <a:r>
              <a:rPr lang="en-US" dirty="0" smtClean="0"/>
              <a:t>In this type of topography subsidence results from the </a:t>
            </a:r>
            <a:r>
              <a:rPr lang="en-US" i="1" u="sng" dirty="0" smtClean="0"/>
              <a:t>dissolution</a:t>
            </a:r>
            <a:r>
              <a:rPr lang="en-US" dirty="0" smtClean="0"/>
              <a:t> </a:t>
            </a:r>
            <a:r>
              <a:rPr lang="en-US" i="1" u="sng" dirty="0" smtClean="0"/>
              <a:t>of rocks beneath the land surface</a:t>
            </a:r>
            <a:r>
              <a:rPr lang="en-US" dirty="0" smtClean="0"/>
              <a:t>.</a:t>
            </a:r>
          </a:p>
          <a:p>
            <a:pPr>
              <a:defRPr/>
            </a:pPr>
            <a:r>
              <a:rPr lang="en-US" b="1" i="1" dirty="0" smtClean="0"/>
              <a:t>Dissolution</a:t>
            </a:r>
            <a:r>
              <a:rPr lang="en-US" dirty="0" smtClean="0"/>
              <a:t> occurs as </a:t>
            </a:r>
            <a:r>
              <a:rPr lang="en-US" u="sng" dirty="0" smtClean="0"/>
              <a:t>percolating surface water or groundwater moves through rock that is easily dissolved.</a:t>
            </a:r>
          </a:p>
          <a:p>
            <a:pPr lvl="1">
              <a:defRPr/>
            </a:pPr>
            <a:r>
              <a:rPr lang="en-US" sz="2400" dirty="0" smtClean="0"/>
              <a:t>There are </a:t>
            </a:r>
            <a:r>
              <a:rPr lang="en-US" sz="2400" b="1" i="1" dirty="0" smtClean="0"/>
              <a:t>four common sedimentary rocks and one metamorphic rock </a:t>
            </a:r>
            <a:r>
              <a:rPr lang="en-US" sz="2400" dirty="0" smtClean="0"/>
              <a:t>which are easily dissolved.  </a:t>
            </a:r>
          </a:p>
          <a:p>
            <a:pPr lvl="2">
              <a:defRPr/>
            </a:pPr>
            <a:r>
              <a:rPr lang="en-US" sz="2400" i="1" u="sng" dirty="0" smtClean="0"/>
              <a:t>Rock salt, </a:t>
            </a:r>
            <a:r>
              <a:rPr lang="en-US" sz="2400" i="1" u="sng" dirty="0"/>
              <a:t>r</a:t>
            </a:r>
            <a:r>
              <a:rPr lang="en-US" sz="2400" i="1" u="sng" dirty="0" smtClean="0"/>
              <a:t>ock gypsum, limestone, dolostone and marble </a:t>
            </a:r>
            <a:r>
              <a:rPr lang="en-US" sz="2400" dirty="0" smtClean="0"/>
              <a:t>are easily dissolved </a:t>
            </a:r>
          </a:p>
          <a:p>
            <a:pPr>
              <a:defRPr/>
            </a:pPr>
            <a:r>
              <a:rPr lang="en-US" b="1" i="1" dirty="0" smtClean="0"/>
              <a:t>Sinkholes </a:t>
            </a:r>
            <a:r>
              <a:rPr lang="en-US" dirty="0" smtClean="0"/>
              <a:t>can be a result of this dissolution   </a:t>
            </a:r>
          </a:p>
        </p:txBody>
      </p:sp>
    </p:spTree>
    <p:extLst>
      <p:ext uri="{BB962C8B-B14F-4D97-AF65-F5344CB8AC3E}">
        <p14:creationId xmlns:p14="http://schemas.microsoft.com/office/powerpoint/2010/main" val="1232791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19200" y="152400"/>
            <a:ext cx="6934200" cy="838200"/>
          </a:xfrm>
        </p:spPr>
        <p:txBody>
          <a:bodyPr>
            <a:normAutofit/>
          </a:bodyPr>
          <a:lstStyle/>
          <a:p>
            <a:pPr>
              <a:defRPr/>
            </a:pPr>
            <a:r>
              <a:rPr lang="en-US" sz="3600" dirty="0" smtClean="0"/>
              <a:t>Learning Objectives</a:t>
            </a:r>
            <a:endParaRPr lang="en-US" sz="3600" dirty="0"/>
          </a:p>
        </p:txBody>
      </p:sp>
      <p:sp>
        <p:nvSpPr>
          <p:cNvPr id="3" name="Text Placeholder 2"/>
          <p:cNvSpPr>
            <a:spLocks noGrp="1"/>
          </p:cNvSpPr>
          <p:nvPr>
            <p:ph type="body" idx="4294967295"/>
          </p:nvPr>
        </p:nvSpPr>
        <p:spPr>
          <a:xfrm>
            <a:off x="457200" y="990600"/>
            <a:ext cx="8229600" cy="5064125"/>
          </a:xfrm>
        </p:spPr>
        <p:txBody>
          <a:bodyPr>
            <a:normAutofit/>
          </a:bodyPr>
          <a:lstStyle/>
          <a:p>
            <a:pPr>
              <a:defRPr/>
            </a:pPr>
            <a:r>
              <a:rPr lang="en-US" sz="2200" dirty="0" smtClean="0"/>
              <a:t>Know what a soil is and the processes that form and maintain soils</a:t>
            </a:r>
          </a:p>
          <a:p>
            <a:pPr>
              <a:defRPr/>
            </a:pPr>
            <a:r>
              <a:rPr lang="en-US" sz="2200" dirty="0" smtClean="0"/>
              <a:t>Understand the causes an effects of subsidence and volume changes in the soil</a:t>
            </a:r>
          </a:p>
          <a:p>
            <a:pPr>
              <a:defRPr/>
            </a:pPr>
            <a:r>
              <a:rPr lang="en-US" sz="2200" dirty="0" smtClean="0"/>
              <a:t>Know the geographic regions at risk for subsidence and volume changes in the soil</a:t>
            </a:r>
          </a:p>
          <a:p>
            <a:pPr>
              <a:defRPr/>
            </a:pPr>
            <a:r>
              <a:rPr lang="en-US" sz="2200" dirty="0" smtClean="0"/>
              <a:t>Understand the hazards associated with </a:t>
            </a:r>
            <a:r>
              <a:rPr lang="en-US" sz="2200" dirty="0"/>
              <a:t>k</a:t>
            </a:r>
            <a:r>
              <a:rPr lang="en-US" sz="2200" dirty="0" smtClean="0"/>
              <a:t>arst regions</a:t>
            </a:r>
          </a:p>
          <a:p>
            <a:pPr>
              <a:defRPr/>
            </a:pPr>
            <a:r>
              <a:rPr lang="en-US" sz="2200" dirty="0" smtClean="0"/>
              <a:t>Recognize linkages between subsidence, soil expansion and contraction, and other hazards, as will as natural service function of karst</a:t>
            </a:r>
          </a:p>
          <a:p>
            <a:pPr>
              <a:defRPr/>
            </a:pPr>
            <a:r>
              <a:rPr lang="en-US" sz="2200" dirty="0" smtClean="0"/>
              <a:t> Understand how humans interact with subsidence and </a:t>
            </a:r>
            <a:r>
              <a:rPr lang="en-US" sz="2200" dirty="0"/>
              <a:t>s</a:t>
            </a:r>
            <a:r>
              <a:rPr lang="en-US" sz="2200" dirty="0" smtClean="0"/>
              <a:t>oil hazards</a:t>
            </a:r>
          </a:p>
          <a:p>
            <a:pPr>
              <a:defRPr/>
            </a:pPr>
            <a:r>
              <a:rPr lang="en-US" sz="2200" dirty="0" smtClean="0"/>
              <a:t>Know what can be done to minimize the hazard from subsidence and volume changes in the soil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www.iupui.edu/~g135/g135/assets/16_karst/kars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990600"/>
            <a:ext cx="5966306" cy="514295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533400" y="152400"/>
            <a:ext cx="8229600" cy="8382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4000" dirty="0" smtClean="0"/>
              <a:t>Karst Topography</a:t>
            </a:r>
            <a:endParaRPr lang="en-US" sz="4000" dirty="0"/>
          </a:p>
        </p:txBody>
      </p:sp>
    </p:spTree>
    <p:extLst>
      <p:ext uri="{BB962C8B-B14F-4D97-AF65-F5344CB8AC3E}">
        <p14:creationId xmlns:p14="http://schemas.microsoft.com/office/powerpoint/2010/main" val="39042380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4000" dirty="0" smtClean="0"/>
              <a:t>Karst</a:t>
            </a:r>
            <a:endParaRPr lang="en-US" sz="4000" dirty="0"/>
          </a:p>
        </p:txBody>
      </p:sp>
      <p:sp>
        <p:nvSpPr>
          <p:cNvPr id="3" name="Text Placeholder 2"/>
          <p:cNvSpPr>
            <a:spLocks noGrp="1"/>
          </p:cNvSpPr>
          <p:nvPr>
            <p:ph type="body" idx="4294967295"/>
          </p:nvPr>
        </p:nvSpPr>
        <p:spPr>
          <a:xfrm>
            <a:off x="533400" y="990600"/>
            <a:ext cx="8458200" cy="5181599"/>
          </a:xfrm>
        </p:spPr>
        <p:txBody>
          <a:bodyPr>
            <a:noAutofit/>
          </a:bodyPr>
          <a:lstStyle/>
          <a:p>
            <a:pPr>
              <a:defRPr/>
            </a:pPr>
            <a:r>
              <a:rPr lang="en-US" dirty="0" smtClean="0"/>
              <a:t>Sinkholes may exist individually or develop in large numbers to form a pockmarked surface known as a </a:t>
            </a:r>
            <a:r>
              <a:rPr lang="en-US" b="1" i="1" dirty="0" smtClean="0"/>
              <a:t>karst plain</a:t>
            </a:r>
          </a:p>
          <a:p>
            <a:pPr>
              <a:defRPr/>
            </a:pPr>
            <a:r>
              <a:rPr lang="en-US" dirty="0" smtClean="0"/>
              <a:t>Karst areas have other </a:t>
            </a:r>
            <a:r>
              <a:rPr lang="en-US" u="sng" dirty="0" smtClean="0"/>
              <a:t>features developed by the chemical weathering of bedrock.</a:t>
            </a:r>
          </a:p>
          <a:p>
            <a:pPr>
              <a:defRPr/>
            </a:pPr>
            <a:r>
              <a:rPr lang="en-US" dirty="0" smtClean="0"/>
              <a:t>In humid temperate climates, karst landscapes are </a:t>
            </a:r>
            <a:r>
              <a:rPr lang="en-US" u="sng" dirty="0" smtClean="0"/>
              <a:t>characterized by beautiful rolling hills alternating with areas of subsidence and undisturbed land</a:t>
            </a:r>
          </a:p>
          <a:p>
            <a:pPr>
              <a:defRPr/>
            </a:pPr>
            <a:r>
              <a:rPr lang="en-US" dirty="0" smtClean="0"/>
              <a:t>There are areas of large natural caves referred to as </a:t>
            </a:r>
            <a:r>
              <a:rPr lang="en-US" b="1" i="1" dirty="0" smtClean="0"/>
              <a:t>caverns</a:t>
            </a:r>
          </a:p>
          <a:p>
            <a:pPr>
              <a:defRPr/>
            </a:pPr>
            <a:r>
              <a:rPr lang="en-US" dirty="0" smtClean="0"/>
              <a:t>Cave openings can be the site of </a:t>
            </a:r>
            <a:r>
              <a:rPr lang="en-US" i="1" u="sng" dirty="0" smtClean="0"/>
              <a:t>disappearing streams where surface water goes underground, or where ground water comes out at the surface to for springs</a:t>
            </a:r>
          </a:p>
        </p:txBody>
      </p:sp>
    </p:spTree>
    <p:extLst>
      <p:ext uri="{BB962C8B-B14F-4D97-AF65-F5344CB8AC3E}">
        <p14:creationId xmlns:p14="http://schemas.microsoft.com/office/powerpoint/2010/main" val="27319925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4000" dirty="0" smtClean="0"/>
              <a:t>Sinkholes</a:t>
            </a:r>
            <a:endParaRPr lang="en-US" sz="4000" dirty="0"/>
          </a:p>
        </p:txBody>
      </p:sp>
      <p:sp>
        <p:nvSpPr>
          <p:cNvPr id="3" name="Text Placeholder 2"/>
          <p:cNvSpPr>
            <a:spLocks noGrp="1"/>
          </p:cNvSpPr>
          <p:nvPr>
            <p:ph type="body" idx="4294967295"/>
          </p:nvPr>
        </p:nvSpPr>
        <p:spPr>
          <a:xfrm>
            <a:off x="533400" y="990600"/>
            <a:ext cx="8458200" cy="5181599"/>
          </a:xfrm>
        </p:spPr>
        <p:txBody>
          <a:bodyPr>
            <a:noAutofit/>
          </a:bodyPr>
          <a:lstStyle/>
          <a:p>
            <a:pPr>
              <a:defRPr/>
            </a:pPr>
            <a:r>
              <a:rPr lang="en-US" dirty="0" smtClean="0"/>
              <a:t>In karst areas</a:t>
            </a:r>
            <a:r>
              <a:rPr lang="en-US" u="sng" dirty="0" smtClean="0"/>
              <a:t>, sinkholes vary in size from on to several hundred meters in diameter and can open up extremely rapidly</a:t>
            </a:r>
            <a:endParaRPr lang="en-US" u="sng" dirty="0"/>
          </a:p>
          <a:p>
            <a:pPr>
              <a:defRPr/>
            </a:pPr>
            <a:r>
              <a:rPr lang="en-US" dirty="0" smtClean="0"/>
              <a:t>There are two types of sinkholes</a:t>
            </a:r>
          </a:p>
          <a:p>
            <a:pPr marL="777240" lvl="1" indent="-457200">
              <a:buFont typeface="+mj-lt"/>
              <a:buAutoNum type="arabicPeriod"/>
              <a:defRPr/>
            </a:pPr>
            <a:r>
              <a:rPr lang="en-US" b="1" i="1" dirty="0" smtClean="0"/>
              <a:t>Solutional sinkholes </a:t>
            </a:r>
            <a:r>
              <a:rPr lang="en-US" dirty="0" smtClean="0"/>
              <a:t>-- formed by dissolution on the top of a buried bedrock surface and are the most common type of sinkhole</a:t>
            </a:r>
          </a:p>
          <a:p>
            <a:pPr marL="777240" lvl="1" indent="-457200">
              <a:buFont typeface="+mj-lt"/>
              <a:buAutoNum type="arabicPeriod"/>
              <a:defRPr/>
            </a:pPr>
            <a:r>
              <a:rPr lang="en-US" b="1" i="1" dirty="0" smtClean="0"/>
              <a:t>Collapse sinkholes </a:t>
            </a:r>
            <a:r>
              <a:rPr lang="en-US" dirty="0" smtClean="0"/>
              <a:t>– develop by the collapse of surface or near-surface material into an underground cavern</a:t>
            </a:r>
          </a:p>
          <a:p>
            <a:pPr>
              <a:defRPr/>
            </a:pPr>
            <a:r>
              <a:rPr lang="en-US" dirty="0" smtClean="0"/>
              <a:t>Same sinkholes have openings into subterranean passages that allow water to escape during a rainstorm</a:t>
            </a:r>
          </a:p>
          <a:p>
            <a:pPr>
              <a:defRPr/>
            </a:pPr>
            <a:r>
              <a:rPr lang="en-US" dirty="0" smtClean="0"/>
              <a:t>Most however are filled with rubble that blocks any underground passages.  </a:t>
            </a:r>
          </a:p>
          <a:p>
            <a:pPr>
              <a:defRPr/>
            </a:pPr>
            <a:r>
              <a:rPr lang="en-US" dirty="0" smtClean="0"/>
              <a:t>Blocked sinkholes usually fill up with water forming small lakes</a:t>
            </a:r>
          </a:p>
        </p:txBody>
      </p:sp>
    </p:spTree>
    <p:extLst>
      <p:ext uri="{BB962C8B-B14F-4D97-AF65-F5344CB8AC3E}">
        <p14:creationId xmlns:p14="http://schemas.microsoft.com/office/powerpoint/2010/main" val="35554105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4000" dirty="0" smtClean="0"/>
              <a:t>Sinkholes</a:t>
            </a:r>
            <a:endParaRPr lang="en-US" sz="4000" dirty="0"/>
          </a:p>
        </p:txBody>
      </p:sp>
      <p:sp>
        <p:nvSpPr>
          <p:cNvPr id="3" name="Text Placeholder 2"/>
          <p:cNvSpPr>
            <a:spLocks noGrp="1"/>
          </p:cNvSpPr>
          <p:nvPr>
            <p:ph type="body" idx="4294967295"/>
          </p:nvPr>
        </p:nvSpPr>
        <p:spPr>
          <a:xfrm>
            <a:off x="990600" y="990600"/>
            <a:ext cx="7239000" cy="5181599"/>
          </a:xfrm>
        </p:spPr>
        <p:txBody>
          <a:bodyPr>
            <a:noAutofit/>
          </a:bodyPr>
          <a:lstStyle/>
          <a:p>
            <a:pPr>
              <a:defRPr/>
            </a:pPr>
            <a:r>
              <a:rPr lang="en-US" b="1" dirty="0" smtClean="0"/>
              <a:t>Formation of  sinkholes</a:t>
            </a:r>
          </a:p>
          <a:p>
            <a:pPr lvl="1">
              <a:defRPr/>
            </a:pPr>
            <a:r>
              <a:rPr lang="en-US" dirty="0" smtClean="0"/>
              <a:t>Initial dissolution of soluble bedrock takes place along </a:t>
            </a:r>
            <a:r>
              <a:rPr lang="en-US" i="1" dirty="0" smtClean="0"/>
              <a:t>vertical and horizontal fractures, and some fractures become small caves</a:t>
            </a:r>
          </a:p>
          <a:p>
            <a:pPr lvl="1">
              <a:defRPr/>
            </a:pPr>
            <a:r>
              <a:rPr lang="en-US" dirty="0" smtClean="0"/>
              <a:t>Over geologic time, </a:t>
            </a:r>
            <a:r>
              <a:rPr lang="en-US" i="1" dirty="0" smtClean="0"/>
              <a:t>dissolution continues to enlarge fractures and some caves become caverns with roofs partly supported by groundwater</a:t>
            </a:r>
          </a:p>
          <a:p>
            <a:pPr lvl="1">
              <a:defRPr/>
            </a:pPr>
            <a:r>
              <a:rPr lang="en-US" dirty="0" smtClean="0"/>
              <a:t>Subsequent </a:t>
            </a:r>
            <a:r>
              <a:rPr lang="en-US" i="1" dirty="0" smtClean="0"/>
              <a:t>lowering of the ground water table removes the cavern roof support</a:t>
            </a:r>
            <a:r>
              <a:rPr lang="en-US" dirty="0" smtClean="0"/>
              <a:t>, and </a:t>
            </a:r>
            <a:r>
              <a:rPr lang="en-US" i="1" dirty="0" smtClean="0"/>
              <a:t>it falls into the cave to form a collapsed sinkhole</a:t>
            </a:r>
            <a:r>
              <a:rPr lang="en-US" dirty="0" smtClean="0"/>
              <a:t>. </a:t>
            </a:r>
            <a:r>
              <a:rPr lang="en-US" i="1" dirty="0" smtClean="0"/>
              <a:t>Collapse may occur only a few years after the groundwater table has lowered</a:t>
            </a:r>
            <a:r>
              <a:rPr lang="en-US" dirty="0" smtClean="0"/>
              <a:t>.</a:t>
            </a:r>
          </a:p>
          <a:p>
            <a:pPr lvl="1">
              <a:defRPr/>
            </a:pPr>
            <a:r>
              <a:rPr lang="en-US" b="1" i="1" dirty="0" smtClean="0"/>
              <a:t>The heavily fractured area of bedrock is dissolved to create a Solutional sinkhole</a:t>
            </a:r>
          </a:p>
        </p:txBody>
      </p:sp>
    </p:spTree>
    <p:extLst>
      <p:ext uri="{BB962C8B-B14F-4D97-AF65-F5344CB8AC3E}">
        <p14:creationId xmlns:p14="http://schemas.microsoft.com/office/powerpoint/2010/main" val="18120165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inkholepros.com/wp-content/uploads/2012/04/sinkhole-making-o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713" y="479571"/>
            <a:ext cx="7160124" cy="561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92311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3600" dirty="0" smtClean="0"/>
              <a:t>Cave Systems, Tower Karst, Thermokarst</a:t>
            </a:r>
            <a:endParaRPr lang="en-US" sz="3600" dirty="0"/>
          </a:p>
        </p:txBody>
      </p:sp>
      <p:sp>
        <p:nvSpPr>
          <p:cNvPr id="3" name="Text Placeholder 2"/>
          <p:cNvSpPr>
            <a:spLocks noGrp="1"/>
          </p:cNvSpPr>
          <p:nvPr>
            <p:ph type="body" idx="4294967295"/>
          </p:nvPr>
        </p:nvSpPr>
        <p:spPr>
          <a:xfrm>
            <a:off x="228600" y="990600"/>
            <a:ext cx="8686800" cy="5181599"/>
          </a:xfrm>
        </p:spPr>
        <p:txBody>
          <a:bodyPr>
            <a:noAutofit/>
          </a:bodyPr>
          <a:lstStyle/>
          <a:p>
            <a:pPr>
              <a:defRPr/>
            </a:pPr>
            <a:r>
              <a:rPr lang="en-US" sz="2000" b="1" i="1" dirty="0" smtClean="0"/>
              <a:t>Cave Systems –</a:t>
            </a:r>
            <a:r>
              <a:rPr lang="en-US" sz="2000" dirty="0" smtClean="0"/>
              <a:t> As solutional pits enlarge and water moves downward through limestone, a series of caves or larger caverns may be produced – cave systems</a:t>
            </a:r>
          </a:p>
          <a:p>
            <a:pPr lvl="1">
              <a:defRPr/>
            </a:pPr>
            <a:r>
              <a:rPr lang="en-US" sz="2000" i="1" dirty="0" smtClean="0"/>
              <a:t>Mammoth Cave, Kentucky and Carlsbad Caverns, New Mexico</a:t>
            </a:r>
          </a:p>
          <a:p>
            <a:pPr marL="320040" lvl="1" indent="0">
              <a:buNone/>
              <a:defRPr/>
            </a:pPr>
            <a:endParaRPr lang="en-US" sz="2000" i="1" dirty="0" smtClean="0"/>
          </a:p>
          <a:p>
            <a:pPr>
              <a:defRPr/>
            </a:pPr>
            <a:r>
              <a:rPr lang="en-US" sz="2000" b="1" i="1" dirty="0" smtClean="0"/>
              <a:t>Tower Karst</a:t>
            </a:r>
            <a:r>
              <a:rPr lang="en-US" sz="2000" dirty="0" smtClean="0"/>
              <a:t> – Large, steep limestone “towers” rising above the surrounding landscape are know as </a:t>
            </a:r>
            <a:r>
              <a:rPr lang="en-US" sz="2000" i="1" dirty="0" smtClean="0"/>
              <a:t>tower karsts.</a:t>
            </a:r>
            <a:r>
              <a:rPr lang="en-US" sz="2000" dirty="0" smtClean="0"/>
              <a:t> Most common in humid tropical regions, karst towers are residual landforms of a highly eroded karst </a:t>
            </a:r>
          </a:p>
          <a:p>
            <a:pPr marL="0" indent="0">
              <a:buNone/>
              <a:defRPr/>
            </a:pPr>
            <a:endParaRPr lang="en-US" sz="2000" dirty="0" smtClean="0"/>
          </a:p>
          <a:p>
            <a:pPr>
              <a:defRPr/>
            </a:pPr>
            <a:r>
              <a:rPr lang="en-US" sz="2000" b="1" i="1" dirty="0" smtClean="0"/>
              <a:t>Thermokarst – </a:t>
            </a:r>
            <a:r>
              <a:rPr lang="en-US" sz="2000" dirty="0" smtClean="0"/>
              <a:t>In polar regions or at high altitude, much of the soil and sediment is frozen year round, this is called </a:t>
            </a:r>
            <a:r>
              <a:rPr lang="en-US" sz="2000" b="1" dirty="0" smtClean="0"/>
              <a:t>permafrost. </a:t>
            </a:r>
            <a:r>
              <a:rPr lang="en-US" sz="2000" dirty="0" smtClean="0"/>
              <a:t>In these regions, if this permafrost begins to melt, the land under the sediment and soil can begin to subside. This is called a </a:t>
            </a:r>
            <a:r>
              <a:rPr lang="en-US" sz="2000" b="1" i="1" dirty="0" smtClean="0"/>
              <a:t>Thermokarst</a:t>
            </a:r>
            <a:r>
              <a:rPr lang="en-US" sz="2000" dirty="0" smtClean="0"/>
              <a:t>.  Some of the warming of the world climate has melted large areas of the Arctic permafrost have melted and formed large areas of thermokarst.</a:t>
            </a:r>
            <a:endParaRPr lang="en-US" sz="2000" b="1" i="1" dirty="0" smtClean="0"/>
          </a:p>
        </p:txBody>
      </p:sp>
    </p:spTree>
    <p:extLst>
      <p:ext uri="{BB962C8B-B14F-4D97-AF65-F5344CB8AC3E}">
        <p14:creationId xmlns:p14="http://schemas.microsoft.com/office/powerpoint/2010/main" val="10769499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www.fotogeographie.de/thema_karst/images/tk_moon1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85800"/>
            <a:ext cx="7972969"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5381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8229600" cy="838200"/>
          </a:xfrm>
        </p:spPr>
        <p:txBody>
          <a:bodyPr>
            <a:normAutofit/>
          </a:bodyPr>
          <a:lstStyle/>
          <a:p>
            <a:pPr>
              <a:defRPr/>
            </a:pPr>
            <a:r>
              <a:rPr lang="en-US" sz="3600" dirty="0" smtClean="0"/>
              <a:t>Soil Volume Change</a:t>
            </a:r>
            <a:endParaRPr lang="en-US" sz="3600" dirty="0"/>
          </a:p>
        </p:txBody>
      </p:sp>
      <p:sp>
        <p:nvSpPr>
          <p:cNvPr id="3" name="Text Placeholder 2"/>
          <p:cNvSpPr>
            <a:spLocks noGrp="1"/>
          </p:cNvSpPr>
          <p:nvPr>
            <p:ph type="body" idx="4294967295"/>
          </p:nvPr>
        </p:nvSpPr>
        <p:spPr>
          <a:xfrm>
            <a:off x="228600" y="990600"/>
            <a:ext cx="8686800" cy="5181599"/>
          </a:xfrm>
        </p:spPr>
        <p:txBody>
          <a:bodyPr>
            <a:noAutofit/>
          </a:bodyPr>
          <a:lstStyle/>
          <a:p>
            <a:pPr>
              <a:defRPr/>
            </a:pPr>
            <a:r>
              <a:rPr lang="en-US" sz="2000" b="1" i="1" dirty="0" smtClean="0"/>
              <a:t>Sediment and soil compaction</a:t>
            </a:r>
          </a:p>
          <a:p>
            <a:pPr lvl="1">
              <a:defRPr/>
            </a:pPr>
            <a:r>
              <a:rPr lang="en-US" sz="2000" dirty="0" smtClean="0"/>
              <a:t>Rapidly deposited fine sediment, soil and sediment cemented with soluble minerals, and organic-rich soil are all susceptible to subsidence.</a:t>
            </a:r>
          </a:p>
          <a:p>
            <a:pPr lvl="1">
              <a:defRPr/>
            </a:pPr>
            <a:r>
              <a:rPr lang="en-US" sz="2000" b="1" i="1" dirty="0" smtClean="0"/>
              <a:t>Fine sediment </a:t>
            </a:r>
            <a:r>
              <a:rPr lang="en-US" sz="2000" dirty="0" smtClean="0"/>
              <a:t>– with time, the amount of water between the particles is reduced and the sediment compacts. This is often found in river deltas.  The </a:t>
            </a:r>
            <a:r>
              <a:rPr lang="en-US" sz="2000" i="1" dirty="0" smtClean="0"/>
              <a:t>subsidence of this sediment can amplified </a:t>
            </a:r>
            <a:r>
              <a:rPr lang="en-US" sz="2000" dirty="0" smtClean="0"/>
              <a:t>if the sedimentation is slowed</a:t>
            </a:r>
          </a:p>
          <a:p>
            <a:pPr lvl="1">
              <a:defRPr/>
            </a:pPr>
            <a:r>
              <a:rPr lang="en-US" sz="2000" b="1" i="1" dirty="0" smtClean="0"/>
              <a:t>Collapsible Soils </a:t>
            </a:r>
            <a:r>
              <a:rPr lang="en-US" sz="2000" dirty="0" smtClean="0"/>
              <a:t>– windblown dust deposits, referred to as loess, and stream deposits in arid regions are loosely bound with clay particles and water-soluble minerals. When these dry out rapidly, they stay dry, but if water ponds form on these soils the water will percolate down weakening the soil and collapse.  This is called </a:t>
            </a:r>
            <a:r>
              <a:rPr lang="en-US" sz="2000" i="1" dirty="0" smtClean="0"/>
              <a:t>collapsible soil</a:t>
            </a:r>
            <a:r>
              <a:rPr lang="en-US" sz="2000" dirty="0" smtClean="0"/>
              <a:t>.</a:t>
            </a:r>
          </a:p>
          <a:p>
            <a:pPr lvl="1">
              <a:defRPr/>
            </a:pPr>
            <a:r>
              <a:rPr lang="en-US" sz="2000" b="1" i="1" dirty="0" smtClean="0"/>
              <a:t>Organic Soils </a:t>
            </a:r>
            <a:r>
              <a:rPr lang="en-US" sz="2000" dirty="0" smtClean="0"/>
              <a:t>– Some wetland soils formed in marshes, bog, and swamps contain large amounts of organic matter. These organic soils act as sponges and soak up water. When they dry out, they have a tendency to collapse</a:t>
            </a:r>
          </a:p>
        </p:txBody>
      </p:sp>
    </p:spTree>
    <p:extLst>
      <p:ext uri="{BB962C8B-B14F-4D97-AF65-F5344CB8AC3E}">
        <p14:creationId xmlns:p14="http://schemas.microsoft.com/office/powerpoint/2010/main" val="26818668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geology.gsapubs.org/content/34/5/405/F1.lar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533400"/>
            <a:ext cx="5181600" cy="34083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people.cohums.ohio-state.edu/bender4/eall131/EAHReadings/module01/imageforcontent/loessplate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657600"/>
            <a:ext cx="4286250" cy="240982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477000" y="2006736"/>
            <a:ext cx="2137124" cy="461665"/>
          </a:xfrm>
          <a:prstGeom prst="rect">
            <a:avLst/>
          </a:prstGeom>
          <a:noFill/>
        </p:spPr>
        <p:txBody>
          <a:bodyPr wrap="none" rtlCol="0">
            <a:spAutoFit/>
          </a:bodyPr>
          <a:lstStyle/>
          <a:p>
            <a:r>
              <a:rPr lang="en-US" dirty="0" smtClean="0"/>
              <a:t>Loess Plateau</a:t>
            </a:r>
            <a:endParaRPr lang="en-US" dirty="0"/>
          </a:p>
        </p:txBody>
      </p:sp>
      <p:sp>
        <p:nvSpPr>
          <p:cNvPr id="3" name="TextBox 2"/>
          <p:cNvSpPr txBox="1"/>
          <p:nvPr/>
        </p:nvSpPr>
        <p:spPr>
          <a:xfrm>
            <a:off x="2925496" y="4631680"/>
            <a:ext cx="1007007" cy="461665"/>
          </a:xfrm>
          <a:prstGeom prst="rect">
            <a:avLst/>
          </a:prstGeom>
          <a:noFill/>
        </p:spPr>
        <p:txBody>
          <a:bodyPr wrap="none" rtlCol="0">
            <a:spAutoFit/>
          </a:bodyPr>
          <a:lstStyle/>
          <a:p>
            <a:r>
              <a:rPr lang="en-US" dirty="0" smtClean="0"/>
              <a:t>Loess</a:t>
            </a:r>
            <a:endParaRPr lang="en-US" dirty="0"/>
          </a:p>
        </p:txBody>
      </p:sp>
      <p:cxnSp>
        <p:nvCxnSpPr>
          <p:cNvPr id="5" name="Straight Arrow Connector 4"/>
          <p:cNvCxnSpPr/>
          <p:nvPr/>
        </p:nvCxnSpPr>
        <p:spPr>
          <a:xfrm>
            <a:off x="3932503" y="4862512"/>
            <a:ext cx="71569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2" idx="1"/>
          </p:cNvCxnSpPr>
          <p:nvPr/>
        </p:nvCxnSpPr>
        <p:spPr>
          <a:xfrm flipH="1" flipV="1">
            <a:off x="3352800" y="2133600"/>
            <a:ext cx="3124200" cy="1039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1487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152400"/>
            <a:ext cx="8534400" cy="838200"/>
          </a:xfrm>
        </p:spPr>
        <p:txBody>
          <a:bodyPr>
            <a:normAutofit fontScale="90000"/>
          </a:bodyPr>
          <a:lstStyle/>
          <a:p>
            <a:pPr>
              <a:defRPr/>
            </a:pPr>
            <a:r>
              <a:rPr lang="en-US" sz="3600" dirty="0" smtClean="0"/>
              <a:t>Earthquakes and Underground Drainage of Magma</a:t>
            </a:r>
            <a:endParaRPr lang="en-US" sz="3600" dirty="0"/>
          </a:p>
        </p:txBody>
      </p:sp>
      <p:sp>
        <p:nvSpPr>
          <p:cNvPr id="3" name="Text Placeholder 2"/>
          <p:cNvSpPr>
            <a:spLocks noGrp="1"/>
          </p:cNvSpPr>
          <p:nvPr>
            <p:ph type="body" idx="4294967295"/>
          </p:nvPr>
        </p:nvSpPr>
        <p:spPr>
          <a:xfrm>
            <a:off x="228600" y="990600"/>
            <a:ext cx="8686800" cy="5181599"/>
          </a:xfrm>
        </p:spPr>
        <p:txBody>
          <a:bodyPr>
            <a:noAutofit/>
          </a:bodyPr>
          <a:lstStyle/>
          <a:p>
            <a:pPr>
              <a:defRPr/>
            </a:pPr>
            <a:r>
              <a:rPr lang="en-US" sz="2200" b="1" i="1" dirty="0" smtClean="0"/>
              <a:t>Earthquakes</a:t>
            </a:r>
            <a:r>
              <a:rPr lang="en-US" sz="2200" dirty="0" smtClean="0"/>
              <a:t>: although we have looked at earthquakes and how they are associated with uplift, they can also cause subsidence.  These subsidence episodes have happened all over the world.  </a:t>
            </a:r>
          </a:p>
          <a:p>
            <a:pPr lvl="1">
              <a:defRPr/>
            </a:pPr>
            <a:r>
              <a:rPr lang="en-US" u="sng" dirty="0" smtClean="0"/>
              <a:t>During a subduction earthquake like those with the North American plate, a strain builds up along the zone.  During this strain, the ground on the plate actually “wrinkles” (or there is subsidence along the zone). When an earthquake happens the strain is released and the wrinkle snaps back up, leaving an area below that can subside</a:t>
            </a:r>
            <a:r>
              <a:rPr lang="en-US" dirty="0" smtClean="0"/>
              <a:t>.</a:t>
            </a:r>
          </a:p>
          <a:p>
            <a:pPr>
              <a:defRPr/>
            </a:pPr>
            <a:r>
              <a:rPr lang="en-US" sz="2200" b="1" i="1" dirty="0" smtClean="0"/>
              <a:t>Underground Drainage </a:t>
            </a:r>
            <a:r>
              <a:rPr lang="en-US" sz="2200" b="1" i="1" dirty="0"/>
              <a:t>of Magma</a:t>
            </a:r>
            <a:r>
              <a:rPr lang="en-US" sz="2200" dirty="0"/>
              <a:t>- Subsidence can happen after an volcanic explosion. </a:t>
            </a:r>
            <a:endParaRPr lang="en-US" sz="2200" dirty="0" smtClean="0"/>
          </a:p>
          <a:p>
            <a:pPr lvl="1">
              <a:defRPr/>
            </a:pPr>
            <a:r>
              <a:rPr lang="en-US" u="sng" dirty="0" smtClean="0"/>
              <a:t>As the volcano erupts, the magma chamber is emptied.  When the explosion is over, the empty magma chamber can collapse causing a subsidence of land</a:t>
            </a:r>
          </a:p>
        </p:txBody>
      </p:sp>
    </p:spTree>
    <p:extLst>
      <p:ext uri="{BB962C8B-B14F-4D97-AF65-F5344CB8AC3E}">
        <p14:creationId xmlns:p14="http://schemas.microsoft.com/office/powerpoint/2010/main" val="1315393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23037"/>
            <a:ext cx="6934200" cy="1143000"/>
          </a:xfrm>
        </p:spPr>
        <p:txBody>
          <a:bodyPr>
            <a:normAutofit/>
          </a:bodyPr>
          <a:lstStyle/>
          <a:p>
            <a:pPr>
              <a:defRPr/>
            </a:pPr>
            <a:r>
              <a:rPr lang="en-US" sz="4000" dirty="0" smtClean="0"/>
              <a:t>Soil and Hazards</a:t>
            </a:r>
            <a:endParaRPr lang="en-US" sz="4000" dirty="0"/>
          </a:p>
        </p:txBody>
      </p:sp>
      <p:sp>
        <p:nvSpPr>
          <p:cNvPr id="3" name="Text Placeholder 2"/>
          <p:cNvSpPr>
            <a:spLocks noGrp="1"/>
          </p:cNvSpPr>
          <p:nvPr>
            <p:ph type="body" idx="4294967295"/>
          </p:nvPr>
        </p:nvSpPr>
        <p:spPr>
          <a:xfrm>
            <a:off x="304800" y="1143000"/>
            <a:ext cx="8534400" cy="4911725"/>
          </a:xfrm>
        </p:spPr>
        <p:txBody>
          <a:bodyPr>
            <a:normAutofit fontScale="92500" lnSpcReduction="10000"/>
          </a:bodyPr>
          <a:lstStyle/>
          <a:p>
            <a:pPr>
              <a:defRPr/>
            </a:pPr>
            <a:r>
              <a:rPr lang="en-US" sz="2200" b="1" dirty="0" smtClean="0"/>
              <a:t>Soil is often defined in different ways</a:t>
            </a:r>
          </a:p>
          <a:p>
            <a:pPr lvl="1">
              <a:defRPr/>
            </a:pPr>
            <a:r>
              <a:rPr lang="en-US" dirty="0" smtClean="0"/>
              <a:t>To soil scientists – </a:t>
            </a:r>
            <a:r>
              <a:rPr lang="en-US" b="1" u="sng" dirty="0" smtClean="0"/>
              <a:t>soil is solid earth material that is altered bye physical, chemical and organic processes</a:t>
            </a:r>
          </a:p>
          <a:p>
            <a:pPr lvl="1">
              <a:defRPr/>
            </a:pPr>
            <a:r>
              <a:rPr lang="en-US" dirty="0" smtClean="0"/>
              <a:t>To engineers – </a:t>
            </a:r>
            <a:r>
              <a:rPr lang="en-US" b="1" u="sng" dirty="0" smtClean="0"/>
              <a:t>soil is any solid earth material that can be moved without blasting</a:t>
            </a:r>
          </a:p>
          <a:p>
            <a:pPr>
              <a:defRPr/>
            </a:pPr>
            <a:r>
              <a:rPr lang="en-US" sz="2200" b="1" dirty="0" smtClean="0"/>
              <a:t>Both definitions are important in earth science</a:t>
            </a:r>
          </a:p>
          <a:p>
            <a:pPr lvl="1">
              <a:defRPr/>
            </a:pPr>
            <a:r>
              <a:rPr lang="en-US" b="1" u="sng" dirty="0" smtClean="0"/>
              <a:t>Studying soil helps in the evaluation of many natural hazards including: floods, landslides, and earthquakes</a:t>
            </a:r>
          </a:p>
          <a:p>
            <a:pPr lvl="1">
              <a:defRPr/>
            </a:pPr>
            <a:r>
              <a:rPr lang="en-US" b="1" u="sng" dirty="0" smtClean="0"/>
              <a:t>Examining soils can also help to delineate natural floodplains, by differentiating between floodplain soils and upland soils</a:t>
            </a:r>
          </a:p>
          <a:p>
            <a:pPr>
              <a:defRPr/>
            </a:pPr>
            <a:r>
              <a:rPr lang="en-US" sz="2200" dirty="0" smtClean="0"/>
              <a:t>Evaluating the </a:t>
            </a:r>
            <a:r>
              <a:rPr lang="en-US" sz="2200" b="1" u="sng" dirty="0" smtClean="0"/>
              <a:t>ages of soil in landslides can help in determining the frequency of the landslides and thus assist in minimizing future impacts</a:t>
            </a:r>
          </a:p>
          <a:p>
            <a:pPr>
              <a:defRPr/>
            </a:pPr>
            <a:r>
              <a:rPr lang="en-US" sz="2200" dirty="0" smtClean="0"/>
              <a:t>Studying soils has also be a </a:t>
            </a:r>
            <a:r>
              <a:rPr lang="en-US" sz="2200" b="1" u="sng" dirty="0" smtClean="0"/>
              <a:t>tool in establishing the chronology of the earth material deformed by faulting, which helps in better calculations of recurrence intervals of earthquakes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nrcan.gc.ca/sites/www.nrcan.gc.ca.earth-sciences/files/gif/geodyn/images/mega0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609600"/>
            <a:ext cx="53340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830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152400"/>
            <a:ext cx="8534400" cy="838200"/>
          </a:xfrm>
        </p:spPr>
        <p:txBody>
          <a:bodyPr>
            <a:normAutofit/>
          </a:bodyPr>
          <a:lstStyle/>
          <a:p>
            <a:pPr>
              <a:defRPr/>
            </a:pPr>
            <a:r>
              <a:rPr lang="en-US" sz="3600" dirty="0" smtClean="0"/>
              <a:t>Expansive Soils and Frost Susceptible Soils</a:t>
            </a:r>
            <a:endParaRPr lang="en-US" sz="3600" dirty="0"/>
          </a:p>
        </p:txBody>
      </p:sp>
      <p:sp>
        <p:nvSpPr>
          <p:cNvPr id="3" name="Text Placeholder 2"/>
          <p:cNvSpPr>
            <a:spLocks noGrp="1"/>
          </p:cNvSpPr>
          <p:nvPr>
            <p:ph type="body" idx="4294967295"/>
          </p:nvPr>
        </p:nvSpPr>
        <p:spPr>
          <a:xfrm>
            <a:off x="228600" y="990600"/>
            <a:ext cx="8686800" cy="5181599"/>
          </a:xfrm>
        </p:spPr>
        <p:txBody>
          <a:bodyPr>
            <a:noAutofit/>
          </a:bodyPr>
          <a:lstStyle/>
          <a:p>
            <a:pPr>
              <a:defRPr/>
            </a:pPr>
            <a:r>
              <a:rPr lang="en-US" sz="2000" b="1" i="1" u="sng" dirty="0" smtClean="0"/>
              <a:t>Expansive Soils </a:t>
            </a:r>
            <a:r>
              <a:rPr lang="en-US" sz="2000" u="sng" dirty="0" smtClean="0"/>
              <a:t>– changes in moisture conditions can produce substantial movement in some clay-rich soils.</a:t>
            </a:r>
            <a:r>
              <a:rPr lang="en-US" sz="2000" dirty="0" smtClean="0"/>
              <a:t>  </a:t>
            </a:r>
          </a:p>
          <a:p>
            <a:pPr lvl="1">
              <a:defRPr/>
            </a:pPr>
            <a:r>
              <a:rPr lang="en-US" sz="2000" dirty="0" smtClean="0"/>
              <a:t>These soils shrink significantly during dry periods and expand or sell during wet periods. </a:t>
            </a:r>
          </a:p>
          <a:p>
            <a:pPr lvl="1">
              <a:defRPr/>
            </a:pPr>
            <a:r>
              <a:rPr lang="en-US" sz="2000" dirty="0" smtClean="0"/>
              <a:t>Clay, shale, and clay-rich soil contain </a:t>
            </a:r>
            <a:r>
              <a:rPr lang="en-US" sz="2000" i="1" dirty="0" smtClean="0"/>
              <a:t>smectite, </a:t>
            </a:r>
            <a:r>
              <a:rPr lang="en-US" sz="2000" dirty="0" smtClean="0"/>
              <a:t>a chemical that can cause the soil to expand or shrink</a:t>
            </a:r>
          </a:p>
          <a:p>
            <a:pPr lvl="1">
              <a:defRPr/>
            </a:pPr>
            <a:r>
              <a:rPr lang="en-US" sz="2000" dirty="0" smtClean="0"/>
              <a:t>The expansion and shrinking of the soil can cause structural damage to buildings built on the soil by breaking or cracking foundations</a:t>
            </a:r>
          </a:p>
          <a:p>
            <a:pPr lvl="1">
              <a:defRPr/>
            </a:pPr>
            <a:r>
              <a:rPr lang="en-US" sz="2000" dirty="0" smtClean="0"/>
              <a:t>Factors that can affect the moisture content are climate, vegetation, topography, and drainage.</a:t>
            </a:r>
          </a:p>
          <a:p>
            <a:pPr>
              <a:defRPr/>
            </a:pPr>
            <a:r>
              <a:rPr lang="en-US" sz="2000" b="1" i="1" u="sng" dirty="0" smtClean="0"/>
              <a:t>Frost-susceptible Soils</a:t>
            </a:r>
            <a:r>
              <a:rPr lang="en-US" sz="2000" dirty="0" smtClean="0"/>
              <a:t> – </a:t>
            </a:r>
            <a:r>
              <a:rPr lang="en-US" sz="2000" u="sng" dirty="0" smtClean="0"/>
              <a:t>Freezing temperature of a long period of time can produce a great deal of expansion in silty soil. </a:t>
            </a:r>
            <a:endParaRPr lang="en-US" sz="2000" b="1" i="1" u="sng" dirty="0"/>
          </a:p>
          <a:p>
            <a:pPr lvl="1">
              <a:defRPr/>
            </a:pPr>
            <a:r>
              <a:rPr lang="en-US" sz="2000" dirty="0" smtClean="0"/>
              <a:t>Silt soils that expand when frozen are called frost-susceptible soils</a:t>
            </a:r>
          </a:p>
          <a:p>
            <a:pPr lvl="1">
              <a:defRPr/>
            </a:pPr>
            <a:r>
              <a:rPr lang="en-US" sz="2000" dirty="0" smtClean="0"/>
              <a:t>When they freeze, they tend to heave or rise, causing cracks in foundations also</a:t>
            </a:r>
          </a:p>
        </p:txBody>
      </p:sp>
    </p:spTree>
    <p:extLst>
      <p:ext uri="{BB962C8B-B14F-4D97-AF65-F5344CB8AC3E}">
        <p14:creationId xmlns:p14="http://schemas.microsoft.com/office/powerpoint/2010/main" val="26756754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152400"/>
            <a:ext cx="8534400" cy="838200"/>
          </a:xfrm>
        </p:spPr>
        <p:txBody>
          <a:bodyPr>
            <a:normAutofit fontScale="90000"/>
          </a:bodyPr>
          <a:lstStyle/>
          <a:p>
            <a:pPr>
              <a:defRPr/>
            </a:pPr>
            <a:r>
              <a:rPr lang="en-US" sz="3600" dirty="0" smtClean="0"/>
              <a:t>Effects of Subsidence and Soil Volume Change</a:t>
            </a:r>
            <a:endParaRPr lang="en-US" sz="3600" dirty="0"/>
          </a:p>
        </p:txBody>
      </p:sp>
      <p:sp>
        <p:nvSpPr>
          <p:cNvPr id="3" name="Text Placeholder 2"/>
          <p:cNvSpPr>
            <a:spLocks noGrp="1"/>
          </p:cNvSpPr>
          <p:nvPr>
            <p:ph type="body" idx="4294967295"/>
          </p:nvPr>
        </p:nvSpPr>
        <p:spPr>
          <a:xfrm>
            <a:off x="228600" y="990600"/>
            <a:ext cx="8686800" cy="5181599"/>
          </a:xfrm>
        </p:spPr>
        <p:txBody>
          <a:bodyPr>
            <a:noAutofit/>
          </a:bodyPr>
          <a:lstStyle/>
          <a:p>
            <a:pPr>
              <a:defRPr/>
            </a:pPr>
            <a:r>
              <a:rPr lang="en-US" sz="2000" b="1" i="1" u="sng" dirty="0" smtClean="0"/>
              <a:t>Expansive Soils </a:t>
            </a:r>
            <a:r>
              <a:rPr lang="en-US" sz="2000" u="sng" dirty="0" smtClean="0"/>
              <a:t>– changes in moisture conditions can produce substantial movement in some clay-rich soils.</a:t>
            </a:r>
            <a:r>
              <a:rPr lang="en-US" sz="2000" dirty="0" smtClean="0"/>
              <a:t>  </a:t>
            </a:r>
          </a:p>
          <a:p>
            <a:pPr lvl="1">
              <a:defRPr/>
            </a:pPr>
            <a:r>
              <a:rPr lang="en-US" sz="2000" dirty="0" smtClean="0"/>
              <a:t>These soils shrink significantly during dry periods and expand or sell during wet periods. </a:t>
            </a:r>
          </a:p>
          <a:p>
            <a:pPr lvl="1">
              <a:defRPr/>
            </a:pPr>
            <a:r>
              <a:rPr lang="en-US" sz="2000" dirty="0" smtClean="0"/>
              <a:t>Clay, shale, and clay-rich soil contain </a:t>
            </a:r>
            <a:r>
              <a:rPr lang="en-US" sz="2000" i="1" dirty="0" smtClean="0"/>
              <a:t>smectite, </a:t>
            </a:r>
            <a:r>
              <a:rPr lang="en-US" sz="2000" dirty="0" smtClean="0"/>
              <a:t>a chemical that can cause the soil to expand or shrink</a:t>
            </a:r>
          </a:p>
          <a:p>
            <a:pPr lvl="1">
              <a:defRPr/>
            </a:pPr>
            <a:r>
              <a:rPr lang="en-US" sz="2000" dirty="0" smtClean="0"/>
              <a:t>The expansion and shrinking of the soil can cause structural damage to buildings built on the soil by breaking or cracking foundations</a:t>
            </a:r>
          </a:p>
          <a:p>
            <a:pPr lvl="1">
              <a:defRPr/>
            </a:pPr>
            <a:r>
              <a:rPr lang="en-US" sz="2000" dirty="0" smtClean="0"/>
              <a:t>Factors that can affect the moisture content are climate, vegetation, topography, and drainage.</a:t>
            </a:r>
          </a:p>
          <a:p>
            <a:pPr>
              <a:defRPr/>
            </a:pPr>
            <a:r>
              <a:rPr lang="en-US" sz="2000" b="1" i="1" u="sng" dirty="0" smtClean="0"/>
              <a:t>Frost-susceptible Soils</a:t>
            </a:r>
            <a:r>
              <a:rPr lang="en-US" sz="2000" dirty="0" smtClean="0"/>
              <a:t> – </a:t>
            </a:r>
            <a:r>
              <a:rPr lang="en-US" sz="2000" u="sng" dirty="0" smtClean="0"/>
              <a:t>Freezing temperature of a long period of time can produce a great deal of expansion in silty soil. </a:t>
            </a:r>
            <a:endParaRPr lang="en-US" sz="2000" b="1" i="1" u="sng" dirty="0"/>
          </a:p>
          <a:p>
            <a:pPr lvl="1">
              <a:defRPr/>
            </a:pPr>
            <a:r>
              <a:rPr lang="en-US" sz="2000" dirty="0" smtClean="0"/>
              <a:t>Silt soils that expand when frozen are called frost-susceptible soils</a:t>
            </a:r>
          </a:p>
          <a:p>
            <a:pPr lvl="1">
              <a:defRPr/>
            </a:pPr>
            <a:r>
              <a:rPr lang="en-US" sz="2000" dirty="0" smtClean="0"/>
              <a:t>When they freeze, they tend to heave or rise, causing cracks in foundations also</a:t>
            </a:r>
          </a:p>
        </p:txBody>
      </p:sp>
    </p:spTree>
    <p:extLst>
      <p:ext uri="{BB962C8B-B14F-4D97-AF65-F5344CB8AC3E}">
        <p14:creationId xmlns:p14="http://schemas.microsoft.com/office/powerpoint/2010/main" val="4585719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152400"/>
            <a:ext cx="8534400" cy="838200"/>
          </a:xfrm>
        </p:spPr>
        <p:txBody>
          <a:bodyPr>
            <a:normAutofit fontScale="90000"/>
          </a:bodyPr>
          <a:lstStyle/>
          <a:p>
            <a:pPr>
              <a:defRPr/>
            </a:pPr>
            <a:r>
              <a:rPr lang="en-US" sz="3600" dirty="0" smtClean="0"/>
              <a:t>Effects of Subsidence and Soil Volume Change</a:t>
            </a:r>
            <a:endParaRPr lang="en-US" sz="3600" dirty="0"/>
          </a:p>
        </p:txBody>
      </p:sp>
      <p:sp>
        <p:nvSpPr>
          <p:cNvPr id="3" name="Text Placeholder 2"/>
          <p:cNvSpPr>
            <a:spLocks noGrp="1"/>
          </p:cNvSpPr>
          <p:nvPr>
            <p:ph type="body" idx="4294967295"/>
          </p:nvPr>
        </p:nvSpPr>
        <p:spPr>
          <a:xfrm>
            <a:off x="228600" y="990600"/>
            <a:ext cx="8686800" cy="5181599"/>
          </a:xfrm>
        </p:spPr>
        <p:txBody>
          <a:bodyPr>
            <a:noAutofit/>
          </a:bodyPr>
          <a:lstStyle/>
          <a:p>
            <a:pPr>
              <a:defRPr/>
            </a:pPr>
            <a:r>
              <a:rPr lang="en-US" b="1" i="1" u="sng" dirty="0" smtClean="0"/>
              <a:t>Effects of Subsidence and Soil Volume Change</a:t>
            </a:r>
          </a:p>
          <a:p>
            <a:pPr>
              <a:defRPr/>
            </a:pPr>
            <a:r>
              <a:rPr lang="en-US" i="1" dirty="0" smtClean="0"/>
              <a:t>Both </a:t>
            </a:r>
            <a:r>
              <a:rPr lang="en-US" b="1" i="1" dirty="0" smtClean="0"/>
              <a:t>karst formation </a:t>
            </a:r>
            <a:r>
              <a:rPr lang="en-US" i="1" dirty="0" smtClean="0"/>
              <a:t>and </a:t>
            </a:r>
            <a:r>
              <a:rPr lang="en-US" b="1" i="1" dirty="0" smtClean="0"/>
              <a:t>soil expansion and contraction</a:t>
            </a:r>
            <a:r>
              <a:rPr lang="en-US" i="1" dirty="0" smtClean="0"/>
              <a:t> cause significant economic damage each year.</a:t>
            </a:r>
          </a:p>
          <a:p>
            <a:pPr marL="0" indent="0">
              <a:buNone/>
              <a:defRPr/>
            </a:pPr>
            <a:endParaRPr lang="en-US" i="1" dirty="0" smtClean="0"/>
          </a:p>
          <a:p>
            <a:pPr lvl="1">
              <a:defRPr/>
            </a:pPr>
            <a:r>
              <a:rPr lang="en-US" sz="2400" b="1" i="1" dirty="0" smtClean="0"/>
              <a:t>Karst regions </a:t>
            </a:r>
            <a:r>
              <a:rPr lang="en-US" sz="2400" dirty="0" smtClean="0"/>
              <a:t>are home to a host of problems such as sinkhole formation, groundwater pollution, and variable water supply </a:t>
            </a:r>
          </a:p>
          <a:p>
            <a:pPr lvl="1">
              <a:defRPr/>
            </a:pPr>
            <a:r>
              <a:rPr lang="en-US" sz="2400" b="1" i="1" dirty="0" smtClean="0"/>
              <a:t>Heaving in expansive and frost-susceptible soils </a:t>
            </a:r>
            <a:r>
              <a:rPr lang="en-US" sz="2400" dirty="0" smtClean="0"/>
              <a:t>often damage highways, building, and other structures</a:t>
            </a:r>
          </a:p>
        </p:txBody>
      </p:sp>
    </p:spTree>
    <p:extLst>
      <p:ext uri="{BB962C8B-B14F-4D97-AF65-F5344CB8AC3E}">
        <p14:creationId xmlns:p14="http://schemas.microsoft.com/office/powerpoint/2010/main" val="42120366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152400"/>
            <a:ext cx="8534400" cy="838200"/>
          </a:xfrm>
        </p:spPr>
        <p:txBody>
          <a:bodyPr>
            <a:normAutofit fontScale="90000"/>
          </a:bodyPr>
          <a:lstStyle/>
          <a:p>
            <a:pPr>
              <a:defRPr/>
            </a:pPr>
            <a:r>
              <a:rPr lang="en-US" sz="3600" dirty="0" smtClean="0"/>
              <a:t>Effects of Subsidence and Soil Volume Change</a:t>
            </a:r>
            <a:endParaRPr lang="en-US" sz="3600" dirty="0"/>
          </a:p>
        </p:txBody>
      </p:sp>
      <p:sp>
        <p:nvSpPr>
          <p:cNvPr id="3" name="Text Placeholder 2"/>
          <p:cNvSpPr>
            <a:spLocks noGrp="1"/>
          </p:cNvSpPr>
          <p:nvPr>
            <p:ph type="body" idx="4294967295"/>
          </p:nvPr>
        </p:nvSpPr>
        <p:spPr>
          <a:xfrm>
            <a:off x="228600" y="990600"/>
            <a:ext cx="8686800" cy="5181599"/>
          </a:xfrm>
        </p:spPr>
        <p:txBody>
          <a:bodyPr>
            <a:noAutofit/>
          </a:bodyPr>
          <a:lstStyle/>
          <a:p>
            <a:pPr>
              <a:defRPr/>
            </a:pPr>
            <a:r>
              <a:rPr lang="en-US" sz="2000" b="1" i="1" dirty="0" smtClean="0"/>
              <a:t>Sinkhole Formation</a:t>
            </a:r>
          </a:p>
          <a:p>
            <a:pPr lvl="1">
              <a:defRPr/>
            </a:pPr>
            <a:r>
              <a:rPr lang="en-US" sz="2000" dirty="0" smtClean="0"/>
              <a:t>Cause damage to highways, homes, sewage facilities and other structures</a:t>
            </a:r>
          </a:p>
          <a:p>
            <a:pPr>
              <a:defRPr/>
            </a:pPr>
            <a:r>
              <a:rPr lang="en-US" sz="2000" b="1" i="1" dirty="0" smtClean="0"/>
              <a:t>Groundwater Conditions</a:t>
            </a:r>
          </a:p>
          <a:p>
            <a:pPr lvl="1">
              <a:defRPr/>
            </a:pPr>
            <a:r>
              <a:rPr lang="en-US" sz="2000" dirty="0" smtClean="0"/>
              <a:t>Karst development creates a geologic environment in which groundwater is intensively used by humans and wildlife and easily polluted</a:t>
            </a:r>
          </a:p>
          <a:p>
            <a:pPr>
              <a:defRPr/>
            </a:pPr>
            <a:r>
              <a:rPr lang="en-US" sz="2000" b="1" i="1" dirty="0" smtClean="0"/>
              <a:t>Damage Caused by Melting Permafrost</a:t>
            </a:r>
          </a:p>
          <a:p>
            <a:pPr lvl="1">
              <a:defRPr/>
            </a:pPr>
            <a:r>
              <a:rPr lang="en-US" sz="2000" dirty="0" smtClean="0"/>
              <a:t>Thawing of the permafrost has caused roads to cave in, airport runways to fracture and so on</a:t>
            </a:r>
          </a:p>
          <a:p>
            <a:pPr>
              <a:defRPr/>
            </a:pPr>
            <a:r>
              <a:rPr lang="en-US" sz="2000" b="1" i="1" dirty="0" smtClean="0"/>
              <a:t>Coastal Flooding and loss of Wetlands</a:t>
            </a:r>
          </a:p>
          <a:p>
            <a:pPr lvl="1">
              <a:defRPr/>
            </a:pPr>
            <a:r>
              <a:rPr lang="en-US" sz="2000" dirty="0" smtClean="0"/>
              <a:t>Flooding of coastal areas and destruction of wetlands are two major effects of subsidence in marine deltas and bays</a:t>
            </a:r>
          </a:p>
          <a:p>
            <a:pPr>
              <a:defRPr/>
            </a:pPr>
            <a:r>
              <a:rPr lang="en-US" sz="2000" b="1" i="1" dirty="0" smtClean="0"/>
              <a:t>Damage caused by Soil Volume Change</a:t>
            </a:r>
          </a:p>
          <a:p>
            <a:pPr lvl="1">
              <a:defRPr/>
            </a:pPr>
            <a:r>
              <a:rPr lang="en-US" sz="2000" dirty="0" smtClean="0"/>
              <a:t>Expansive and frost-susceptible soils cause significant environmental problems</a:t>
            </a:r>
          </a:p>
        </p:txBody>
      </p:sp>
    </p:spTree>
    <p:extLst>
      <p:ext uri="{BB962C8B-B14F-4D97-AF65-F5344CB8AC3E}">
        <p14:creationId xmlns:p14="http://schemas.microsoft.com/office/powerpoint/2010/main" val="3419034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228600"/>
            <a:ext cx="8534400" cy="1143000"/>
          </a:xfrm>
        </p:spPr>
        <p:txBody>
          <a:bodyPr>
            <a:normAutofit fontScale="90000"/>
          </a:bodyPr>
          <a:lstStyle/>
          <a:p>
            <a:pPr>
              <a:defRPr/>
            </a:pPr>
            <a:r>
              <a:rPr lang="en-US" sz="3600" dirty="0" smtClean="0"/>
              <a:t>Linkages Between Subsidence, Soil Volume Change, and Other Natural Hazards</a:t>
            </a:r>
            <a:endParaRPr lang="en-US" sz="3600" dirty="0"/>
          </a:p>
        </p:txBody>
      </p:sp>
      <p:sp>
        <p:nvSpPr>
          <p:cNvPr id="3" name="Text Placeholder 2"/>
          <p:cNvSpPr>
            <a:spLocks noGrp="1"/>
          </p:cNvSpPr>
          <p:nvPr>
            <p:ph type="body" idx="4294967295"/>
          </p:nvPr>
        </p:nvSpPr>
        <p:spPr>
          <a:xfrm>
            <a:off x="152400" y="1524000"/>
            <a:ext cx="8686800" cy="5181599"/>
          </a:xfrm>
        </p:spPr>
        <p:txBody>
          <a:bodyPr>
            <a:noAutofit/>
          </a:bodyPr>
          <a:lstStyle/>
          <a:p>
            <a:pPr>
              <a:defRPr/>
            </a:pPr>
            <a:r>
              <a:rPr lang="en-US" sz="2000" dirty="0" smtClean="0"/>
              <a:t>As I mentioned before, subsidence can be a side effect of earthquakes, volcanoes, and climate change</a:t>
            </a:r>
            <a:endParaRPr lang="en-US" sz="2000" dirty="0"/>
          </a:p>
          <a:p>
            <a:pPr>
              <a:defRPr/>
            </a:pPr>
            <a:r>
              <a:rPr lang="en-US" sz="2000" dirty="0" smtClean="0"/>
              <a:t>But, subsidence can cause other natural hazards.</a:t>
            </a:r>
          </a:p>
          <a:p>
            <a:pPr>
              <a:defRPr/>
            </a:pPr>
            <a:r>
              <a:rPr lang="en-US" sz="2000" dirty="0" smtClean="0"/>
              <a:t>Some of these linkages are: </a:t>
            </a:r>
          </a:p>
          <a:p>
            <a:pPr lvl="1">
              <a:defRPr/>
            </a:pPr>
            <a:r>
              <a:rPr lang="en-US" sz="2000" dirty="0"/>
              <a:t>S</a:t>
            </a:r>
            <a:r>
              <a:rPr lang="en-US" sz="2000" dirty="0" smtClean="0"/>
              <a:t>ubsidence and flooding</a:t>
            </a:r>
          </a:p>
          <a:p>
            <a:pPr lvl="1">
              <a:defRPr/>
            </a:pPr>
            <a:r>
              <a:rPr lang="en-US" sz="2000" dirty="0" smtClean="0"/>
              <a:t>Soil expansion and contraction are tied to increased rates of mass wasting </a:t>
            </a:r>
          </a:p>
          <a:p>
            <a:pPr lvl="1">
              <a:defRPr/>
            </a:pPr>
            <a:r>
              <a:rPr lang="en-US" sz="2000" dirty="0" smtClean="0"/>
              <a:t>Rapid subsidence in areas where overpumping of ground water, flooding can be expected</a:t>
            </a:r>
          </a:p>
          <a:p>
            <a:pPr lvl="1">
              <a:defRPr/>
            </a:pPr>
            <a:r>
              <a:rPr lang="en-US" sz="2000" dirty="0" smtClean="0"/>
              <a:t>On sloping land surfaces, frost heaving and shrinking and swelling of clay interact with mass wasting, such as creep or uneven land surface</a:t>
            </a:r>
          </a:p>
          <a:p>
            <a:pPr lvl="1">
              <a:defRPr/>
            </a:pPr>
            <a:r>
              <a:rPr lang="en-US" sz="2000" dirty="0" smtClean="0"/>
              <a:t>Subsidence has direct linkages to climate change</a:t>
            </a:r>
          </a:p>
          <a:p>
            <a:pPr lvl="1">
              <a:defRPr/>
            </a:pPr>
            <a:r>
              <a:rPr lang="en-US" sz="2000" dirty="0" smtClean="0"/>
              <a:t>As we look around, subsidence is linked to many natural hazards</a:t>
            </a:r>
          </a:p>
          <a:p>
            <a:pPr lvl="1">
              <a:defRPr/>
            </a:pPr>
            <a:endParaRPr lang="en-US" sz="2000" dirty="0" smtClean="0"/>
          </a:p>
        </p:txBody>
      </p:sp>
    </p:spTree>
    <p:extLst>
      <p:ext uri="{BB962C8B-B14F-4D97-AF65-F5344CB8AC3E}">
        <p14:creationId xmlns:p14="http://schemas.microsoft.com/office/powerpoint/2010/main" val="26609316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228600"/>
            <a:ext cx="8534400" cy="1143000"/>
          </a:xfrm>
        </p:spPr>
        <p:txBody>
          <a:bodyPr>
            <a:normAutofit fontScale="90000"/>
          </a:bodyPr>
          <a:lstStyle/>
          <a:p>
            <a:pPr>
              <a:defRPr/>
            </a:pPr>
            <a:r>
              <a:rPr lang="en-US" sz="3600" dirty="0" smtClean="0"/>
              <a:t>Natural Service Functions of Subsidence and Soil Volume Chance</a:t>
            </a:r>
            <a:endParaRPr lang="en-US" sz="3600" dirty="0"/>
          </a:p>
        </p:txBody>
      </p:sp>
      <p:sp>
        <p:nvSpPr>
          <p:cNvPr id="3" name="Text Placeholder 2"/>
          <p:cNvSpPr>
            <a:spLocks noGrp="1"/>
          </p:cNvSpPr>
          <p:nvPr>
            <p:ph type="body" idx="4294967295"/>
          </p:nvPr>
        </p:nvSpPr>
        <p:spPr>
          <a:xfrm>
            <a:off x="152400" y="1295401"/>
            <a:ext cx="8686800" cy="4876800"/>
          </a:xfrm>
        </p:spPr>
        <p:txBody>
          <a:bodyPr>
            <a:noAutofit/>
          </a:bodyPr>
          <a:lstStyle/>
          <a:p>
            <a:pPr>
              <a:defRPr/>
            </a:pPr>
            <a:r>
              <a:rPr lang="en-US" sz="2000" dirty="0" smtClean="0"/>
              <a:t>Although</a:t>
            </a:r>
            <a:r>
              <a:rPr lang="en-US" sz="2000" dirty="0" smtClean="0"/>
              <a:t>, </a:t>
            </a:r>
            <a:r>
              <a:rPr lang="en-US" sz="2000" i="1" dirty="0" smtClean="0"/>
              <a:t>subsidence and soil volume change cause many environmental and economic problems,</a:t>
            </a:r>
            <a:r>
              <a:rPr lang="en-US" sz="2000" dirty="0" smtClean="0"/>
              <a:t> there are also </a:t>
            </a:r>
            <a:r>
              <a:rPr lang="en-US" sz="2000" b="1" i="1" dirty="0" smtClean="0"/>
              <a:t>benefits</a:t>
            </a:r>
            <a:r>
              <a:rPr lang="en-US" sz="2000" dirty="0" smtClean="0"/>
              <a:t> from these processes.</a:t>
            </a:r>
            <a:r>
              <a:rPr lang="en-US" sz="2000" dirty="0"/>
              <a:t> </a:t>
            </a:r>
            <a:r>
              <a:rPr lang="en-US" sz="2000" dirty="0" smtClean="0"/>
              <a:t>These are:</a:t>
            </a:r>
          </a:p>
          <a:p>
            <a:pPr lvl="1">
              <a:defRPr/>
            </a:pPr>
            <a:r>
              <a:rPr lang="en-US" sz="2000" b="1" i="1" dirty="0" smtClean="0"/>
              <a:t>Water supply</a:t>
            </a:r>
            <a:r>
              <a:rPr lang="en-US" sz="2000" dirty="0" smtClean="0"/>
              <a:t>: karst regions contain the worlds most abundant groundwater </a:t>
            </a:r>
            <a:r>
              <a:rPr lang="en-US" sz="2000" dirty="0" smtClean="0"/>
              <a:t>supply thus providing a critical world resource. About 25% of the world’s population either lives on or gets its drinking water from karst formations.</a:t>
            </a:r>
          </a:p>
          <a:p>
            <a:pPr lvl="1">
              <a:defRPr/>
            </a:pPr>
            <a:r>
              <a:rPr lang="en-US" sz="2000" b="1" i="1" dirty="0" smtClean="0"/>
              <a:t>Aesthetic and Scientific Resources</a:t>
            </a:r>
            <a:r>
              <a:rPr lang="en-US" sz="2000" dirty="0" smtClean="0"/>
              <a:t>: rolling hills, extensive cave systems, and beautiful formations of tower </a:t>
            </a:r>
            <a:r>
              <a:rPr lang="en-US" sz="2000" dirty="0"/>
              <a:t>k</a:t>
            </a:r>
            <a:r>
              <a:rPr lang="en-US" sz="2000" dirty="0" smtClean="0"/>
              <a:t>arst are among the aesthetic resources found in karst areas. Karst regions also provide scientists with a natural laboratory in which to study the record of climate change contained in cave formations  </a:t>
            </a:r>
            <a:endParaRPr lang="en-US" sz="2000" dirty="0"/>
          </a:p>
          <a:p>
            <a:pPr lvl="1">
              <a:defRPr/>
            </a:pPr>
            <a:r>
              <a:rPr lang="en-US" sz="2000" b="1" i="1" dirty="0" smtClean="0"/>
              <a:t>Unique Ecosystems</a:t>
            </a:r>
            <a:r>
              <a:rPr lang="en-US" sz="2000" dirty="0" smtClean="0"/>
              <a:t>: caves are home to rare creatures especially adapted to live in the karst environment.  Karst-dependent species know as troglobites have evolved to live in the total darkness of caves. Karst areas generally support a diverse cross section of species: preserving these areas, and hence these organisms for the future</a:t>
            </a:r>
          </a:p>
        </p:txBody>
      </p:sp>
    </p:spTree>
    <p:extLst>
      <p:ext uri="{BB962C8B-B14F-4D97-AF65-F5344CB8AC3E}">
        <p14:creationId xmlns:p14="http://schemas.microsoft.com/office/powerpoint/2010/main" val="15036131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ichaelnorthrop.net/wp-content/uploads/2010/08/troglobi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609600"/>
            <a:ext cx="4724400" cy="47244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uwec.edu/jolhm/cave/images/biospe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267" y="2990850"/>
            <a:ext cx="2537884" cy="310877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uwec.edu/jolhm/cave/images/biospe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0663" y="3124200"/>
            <a:ext cx="2714287" cy="3034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8667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228600"/>
            <a:ext cx="8534400" cy="1143000"/>
          </a:xfrm>
        </p:spPr>
        <p:txBody>
          <a:bodyPr>
            <a:normAutofit fontScale="90000"/>
          </a:bodyPr>
          <a:lstStyle/>
          <a:p>
            <a:pPr>
              <a:defRPr/>
            </a:pPr>
            <a:r>
              <a:rPr lang="en-US" sz="3600" dirty="0" smtClean="0"/>
              <a:t>Human Interaction with Subsidence and Soil Volume Change</a:t>
            </a:r>
            <a:endParaRPr lang="en-US" sz="3600" dirty="0"/>
          </a:p>
        </p:txBody>
      </p:sp>
      <p:sp>
        <p:nvSpPr>
          <p:cNvPr id="3" name="Text Placeholder 2"/>
          <p:cNvSpPr>
            <a:spLocks noGrp="1"/>
          </p:cNvSpPr>
          <p:nvPr>
            <p:ph type="body" idx="4294967295"/>
          </p:nvPr>
        </p:nvSpPr>
        <p:spPr>
          <a:xfrm>
            <a:off x="152400" y="1295401"/>
            <a:ext cx="8686800" cy="4876800"/>
          </a:xfrm>
        </p:spPr>
        <p:txBody>
          <a:bodyPr>
            <a:noAutofit/>
          </a:bodyPr>
          <a:lstStyle/>
          <a:p>
            <a:pPr>
              <a:defRPr/>
            </a:pPr>
            <a:r>
              <a:rPr lang="en-US" sz="1800" dirty="0" smtClean="0"/>
              <a:t>As we discussed, </a:t>
            </a:r>
            <a:r>
              <a:rPr lang="en-US" sz="1800" i="1" dirty="0" smtClean="0"/>
              <a:t>subsidence can both cause problems and provide benefits</a:t>
            </a:r>
            <a:r>
              <a:rPr lang="en-US" sz="1800" dirty="0" smtClean="0"/>
              <a:t>. When humans live in areas underlain with karst, compacting sediment and soil, permafrost, and expansive or frost-susceptible soil, previously existing problems are exacerbated and new problems arise.  Humans contribute to these problem by:</a:t>
            </a:r>
          </a:p>
          <a:p>
            <a:pPr lvl="1">
              <a:defRPr/>
            </a:pPr>
            <a:r>
              <a:rPr lang="en-US" sz="1800" b="1" i="1" dirty="0" smtClean="0"/>
              <a:t>Withdrawing Subsurface </a:t>
            </a:r>
            <a:r>
              <a:rPr lang="en-US" sz="1800" b="1" i="1" dirty="0"/>
              <a:t>F</a:t>
            </a:r>
            <a:r>
              <a:rPr lang="en-US" sz="1800" b="1" i="1" dirty="0" smtClean="0"/>
              <a:t>luids</a:t>
            </a:r>
            <a:r>
              <a:rPr lang="en-US" sz="1800" dirty="0"/>
              <a:t>:</a:t>
            </a:r>
            <a:r>
              <a:rPr lang="en-US" sz="1800" dirty="0" smtClean="0"/>
              <a:t> oil associated with natural gas and water, groundwater and mixtures of steam and water for geothermal power cause subsidence</a:t>
            </a:r>
          </a:p>
          <a:p>
            <a:pPr lvl="1">
              <a:defRPr/>
            </a:pPr>
            <a:r>
              <a:rPr lang="en-US" sz="1800" b="1" i="1" dirty="0" smtClean="0"/>
              <a:t>Underground Mining</a:t>
            </a:r>
            <a:r>
              <a:rPr lang="en-US" sz="1800" dirty="0" smtClean="0"/>
              <a:t>: Serious subsidence events have been associated with underground mining of coal and salt. </a:t>
            </a:r>
          </a:p>
          <a:p>
            <a:pPr lvl="1">
              <a:defRPr/>
            </a:pPr>
            <a:r>
              <a:rPr lang="en-US" sz="1800" b="1" i="1" dirty="0" smtClean="0"/>
              <a:t>Melting Permafrost</a:t>
            </a:r>
            <a:r>
              <a:rPr lang="en-US" sz="1800" dirty="0" smtClean="0"/>
              <a:t>: Humans contribute too the thawing of permafrost through global warming and poor building practices</a:t>
            </a:r>
          </a:p>
          <a:p>
            <a:pPr lvl="1">
              <a:defRPr/>
            </a:pPr>
            <a:r>
              <a:rPr lang="en-US" sz="1800" b="1" i="1" dirty="0" smtClean="0"/>
              <a:t>Restricting Deltaic Sedimentation</a:t>
            </a:r>
            <a:r>
              <a:rPr lang="en-US" sz="1800" dirty="0" smtClean="0"/>
              <a:t>: Marine deltas require continual addition of sediment to remain at or above sea level</a:t>
            </a:r>
          </a:p>
          <a:p>
            <a:pPr lvl="1">
              <a:defRPr/>
            </a:pPr>
            <a:r>
              <a:rPr lang="en-US" sz="1800" b="1" i="1" dirty="0" smtClean="0"/>
              <a:t>Altering Surface Drainage</a:t>
            </a:r>
            <a:r>
              <a:rPr lang="en-US" sz="1800" dirty="0" smtClean="0"/>
              <a:t>: Humans have altered surface drainage for agriculture and settlement for centuries, adding or subtracting water from the soil</a:t>
            </a:r>
          </a:p>
          <a:p>
            <a:pPr lvl="1">
              <a:defRPr/>
            </a:pPr>
            <a:r>
              <a:rPr lang="en-US" sz="1800" b="1" i="1" dirty="0" smtClean="0"/>
              <a:t>Poor Landscaping Practices</a:t>
            </a:r>
            <a:r>
              <a:rPr lang="en-US" sz="1800" dirty="0" smtClean="0"/>
              <a:t>: The shrinking and swelling of expansive soils are amplified by poor landscaping practices </a:t>
            </a:r>
          </a:p>
        </p:txBody>
      </p:sp>
    </p:spTree>
    <p:extLst>
      <p:ext uri="{BB962C8B-B14F-4D97-AF65-F5344CB8AC3E}">
        <p14:creationId xmlns:p14="http://schemas.microsoft.com/office/powerpoint/2010/main" val="38144610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534400" cy="685800"/>
          </a:xfrm>
        </p:spPr>
        <p:txBody>
          <a:bodyPr>
            <a:normAutofit fontScale="90000"/>
          </a:bodyPr>
          <a:lstStyle/>
          <a:p>
            <a:pPr>
              <a:defRPr/>
            </a:pPr>
            <a:r>
              <a:rPr lang="en-US" sz="3600" dirty="0" smtClean="0"/>
              <a:t>Minimizing Subsidence and Soil Volume Change</a:t>
            </a:r>
            <a:endParaRPr lang="en-US" sz="3600" dirty="0"/>
          </a:p>
        </p:txBody>
      </p:sp>
      <p:sp>
        <p:nvSpPr>
          <p:cNvPr id="3" name="Text Placeholder 2"/>
          <p:cNvSpPr>
            <a:spLocks noGrp="1"/>
          </p:cNvSpPr>
          <p:nvPr>
            <p:ph type="body" idx="4294967295"/>
          </p:nvPr>
        </p:nvSpPr>
        <p:spPr>
          <a:xfrm>
            <a:off x="152400" y="1219200"/>
            <a:ext cx="8686800" cy="4876800"/>
          </a:xfrm>
        </p:spPr>
        <p:txBody>
          <a:bodyPr>
            <a:noAutofit/>
          </a:bodyPr>
          <a:lstStyle/>
          <a:p>
            <a:pPr>
              <a:defRPr/>
            </a:pPr>
            <a:r>
              <a:rPr lang="en-US" sz="1800" dirty="0" smtClean="0"/>
              <a:t>How can people understand and minimize the hazards related to subsidence and soil volume change. These steps will help people to understand and to minimize the effects:</a:t>
            </a:r>
          </a:p>
          <a:p>
            <a:pPr lvl="1">
              <a:defRPr/>
            </a:pPr>
            <a:r>
              <a:rPr lang="en-US" sz="1600" b="1" i="1" dirty="0" smtClean="0"/>
              <a:t>Artificial Fluid Withdrawal</a:t>
            </a:r>
            <a:r>
              <a:rPr lang="en-US" sz="1600" dirty="0" smtClean="0"/>
              <a:t>: the problems with subsidence when it comes to either underground mining of solid bedrock or the depletion of groundwater can be helped by more regulations on these activities. This has been tried, with little success</a:t>
            </a:r>
          </a:p>
          <a:p>
            <a:pPr lvl="1">
              <a:defRPr/>
            </a:pPr>
            <a:r>
              <a:rPr lang="en-US" sz="1600" b="1" i="1" dirty="0" smtClean="0"/>
              <a:t>Regulating mining</a:t>
            </a:r>
            <a:r>
              <a:rPr lang="en-US" sz="1600" dirty="0" smtClean="0"/>
              <a:t>: There are now laws in place around the world regulating subsurface mining, but there is still worry about old mines, which could still collapse</a:t>
            </a:r>
          </a:p>
          <a:p>
            <a:pPr lvl="1">
              <a:defRPr/>
            </a:pPr>
            <a:r>
              <a:rPr lang="en-US" sz="1600" b="1" i="1" dirty="0" smtClean="0"/>
              <a:t>Prevention of Damage from Thawing Permafrost</a:t>
            </a:r>
            <a:r>
              <a:rPr lang="en-US" sz="1600" dirty="0" smtClean="0"/>
              <a:t>: There needs to be better education about the fact that permafrost will melt if precautions are not taking when building upon it.</a:t>
            </a:r>
          </a:p>
          <a:p>
            <a:pPr lvl="1">
              <a:defRPr/>
            </a:pPr>
            <a:r>
              <a:rPr lang="en-US" sz="1600" b="1" i="1" dirty="0" smtClean="0"/>
              <a:t>Reducing Damage from Deltaic Subsidence</a:t>
            </a:r>
            <a:r>
              <a:rPr lang="en-US" sz="1600" dirty="0" smtClean="0"/>
              <a:t>: In areas of deltas where people live, levees and pumps must be used to stabilize the surface, but in undeveloped areas, levees should be breached to revitalize the water supply to the deltas and allow the deltas to begin to grow again.</a:t>
            </a:r>
          </a:p>
          <a:p>
            <a:pPr lvl="1">
              <a:defRPr/>
            </a:pPr>
            <a:r>
              <a:rPr lang="en-US" sz="1600" b="1" i="1" dirty="0" smtClean="0"/>
              <a:t>Managing Drainage of Organic and Collapsible Soils</a:t>
            </a:r>
            <a:r>
              <a:rPr lang="en-US" sz="1600" dirty="0" smtClean="0"/>
              <a:t>: By restoring proper water management of existing drainage to marshes and swamps, future subsidence can be minimized.  For collapsible soils, it is especially important to limit irrigation and modify the land surface so that water doesn’t pond near buildings</a:t>
            </a:r>
          </a:p>
          <a:p>
            <a:pPr lvl="1">
              <a:defRPr/>
            </a:pPr>
            <a:r>
              <a:rPr lang="en-US" sz="1600" b="1" i="1" dirty="0" smtClean="0"/>
              <a:t>Prevention of Damage from Expansive Soils</a:t>
            </a:r>
            <a:r>
              <a:rPr lang="en-US" sz="1600" dirty="0" smtClean="0"/>
              <a:t>: Proper design of subsurface drains, rain gutters, and reinforce foundations can minimize the damage that expansive soil can do.</a:t>
            </a:r>
          </a:p>
        </p:txBody>
      </p:sp>
    </p:spTree>
    <p:extLst>
      <p:ext uri="{BB962C8B-B14F-4D97-AF65-F5344CB8AC3E}">
        <p14:creationId xmlns:p14="http://schemas.microsoft.com/office/powerpoint/2010/main" val="27693679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23037"/>
            <a:ext cx="6934200" cy="1143000"/>
          </a:xfrm>
        </p:spPr>
        <p:txBody>
          <a:bodyPr>
            <a:normAutofit/>
          </a:bodyPr>
          <a:lstStyle/>
          <a:p>
            <a:pPr>
              <a:defRPr/>
            </a:pPr>
            <a:r>
              <a:rPr lang="en-US" sz="4000" dirty="0" smtClean="0"/>
              <a:t>Soil and Hazards</a:t>
            </a:r>
            <a:endParaRPr lang="en-US" sz="4000" dirty="0"/>
          </a:p>
        </p:txBody>
      </p:sp>
      <p:sp>
        <p:nvSpPr>
          <p:cNvPr id="3" name="Text Placeholder 2"/>
          <p:cNvSpPr>
            <a:spLocks noGrp="1"/>
          </p:cNvSpPr>
          <p:nvPr>
            <p:ph type="body" idx="4294967295"/>
          </p:nvPr>
        </p:nvSpPr>
        <p:spPr>
          <a:xfrm>
            <a:off x="304800" y="1143000"/>
            <a:ext cx="8763000" cy="4911725"/>
          </a:xfrm>
        </p:spPr>
        <p:txBody>
          <a:bodyPr>
            <a:normAutofit lnSpcReduction="10000"/>
          </a:bodyPr>
          <a:lstStyle/>
          <a:p>
            <a:pPr>
              <a:defRPr/>
            </a:pPr>
            <a:r>
              <a:rPr lang="en-US" sz="2200" b="1" dirty="0" smtClean="0"/>
              <a:t>The development of a soil from inorganic and organic material is a complex process</a:t>
            </a:r>
            <a:endParaRPr lang="en-US" sz="2000" dirty="0"/>
          </a:p>
          <a:p>
            <a:pPr>
              <a:defRPr/>
            </a:pPr>
            <a:r>
              <a:rPr lang="en-US" sz="2000" b="1" dirty="0" smtClean="0"/>
              <a:t>Weathering: </a:t>
            </a:r>
            <a:r>
              <a:rPr lang="en-US" sz="2000" dirty="0" smtClean="0"/>
              <a:t>the physical and chemical breakdown of rocks, is the first step in the development of soil</a:t>
            </a:r>
          </a:p>
          <a:p>
            <a:pPr>
              <a:defRPr/>
            </a:pPr>
            <a:r>
              <a:rPr lang="en-US" sz="2000" dirty="0" smtClean="0"/>
              <a:t>Weathered rock is further modified by the activity of soil organisms into soil which is called either </a:t>
            </a:r>
            <a:r>
              <a:rPr lang="en-US" sz="2000" b="1" i="1" dirty="0" smtClean="0"/>
              <a:t>residual or transported</a:t>
            </a:r>
            <a:r>
              <a:rPr lang="en-US" sz="2000" dirty="0" smtClean="0"/>
              <a:t>, depending on where and when it has been modified- </a:t>
            </a:r>
          </a:p>
          <a:p>
            <a:pPr lvl="1">
              <a:defRPr/>
            </a:pPr>
            <a:r>
              <a:rPr lang="en-US" sz="2000" dirty="0" smtClean="0"/>
              <a:t>If the soil essentially </a:t>
            </a:r>
            <a:r>
              <a:rPr lang="en-US" sz="2000" b="1" dirty="0" smtClean="0"/>
              <a:t>stays in place and is modified </a:t>
            </a:r>
            <a:r>
              <a:rPr lang="en-US" sz="2000" dirty="0" smtClean="0"/>
              <a:t>to form a </a:t>
            </a:r>
            <a:r>
              <a:rPr lang="en-US" sz="2000" i="1" dirty="0" smtClean="0"/>
              <a:t>residual soil</a:t>
            </a:r>
          </a:p>
          <a:p>
            <a:pPr lvl="1">
              <a:defRPr/>
            </a:pPr>
            <a:r>
              <a:rPr lang="en-US" sz="2000" dirty="0" smtClean="0"/>
              <a:t>If the soil </a:t>
            </a:r>
            <a:r>
              <a:rPr lang="en-US" sz="2000" b="1" dirty="0" smtClean="0"/>
              <a:t>is picked by wind or water </a:t>
            </a:r>
            <a:r>
              <a:rPr lang="en-US" sz="2000" dirty="0" smtClean="0"/>
              <a:t>and then is modified it is a </a:t>
            </a:r>
            <a:r>
              <a:rPr lang="en-US" sz="2000" i="1" dirty="0" smtClean="0"/>
              <a:t>transported soil</a:t>
            </a:r>
          </a:p>
          <a:p>
            <a:pPr>
              <a:defRPr/>
            </a:pPr>
            <a:r>
              <a:rPr lang="en-US" sz="2200" b="1" i="1" dirty="0" smtClean="0"/>
              <a:t>Soil is considered an open system that interacts with other components of the geological cycle</a:t>
            </a:r>
          </a:p>
          <a:p>
            <a:pPr>
              <a:defRPr/>
            </a:pPr>
            <a:r>
              <a:rPr lang="en-US" sz="2200" dirty="0" smtClean="0"/>
              <a:t>Characteristics of a particular soil are a function of </a:t>
            </a:r>
            <a:r>
              <a:rPr lang="en-US" sz="2200" b="1" i="1" dirty="0" smtClean="0"/>
              <a:t>climate, topography, parent material</a:t>
            </a:r>
            <a:r>
              <a:rPr lang="en-US" sz="2200" dirty="0" smtClean="0"/>
              <a:t> (rock with the soil is formed), </a:t>
            </a:r>
            <a:r>
              <a:rPr lang="en-US" sz="2200" b="1" i="1" dirty="0" smtClean="0"/>
              <a:t>time</a:t>
            </a:r>
            <a:r>
              <a:rPr lang="en-US" sz="2200" dirty="0" smtClean="0"/>
              <a:t> (age of the soil), and </a:t>
            </a:r>
            <a:r>
              <a:rPr lang="en-US" sz="2200" b="1" dirty="0" smtClean="0"/>
              <a:t>organic processes </a:t>
            </a:r>
            <a:r>
              <a:rPr lang="en-US" sz="2200" dirty="0" smtClean="0"/>
              <a:t>(activity of soil organisms)</a:t>
            </a:r>
            <a:endParaRPr lang="en-US" sz="2200" dirty="0"/>
          </a:p>
        </p:txBody>
      </p:sp>
    </p:spTree>
    <p:extLst>
      <p:ext uri="{BB962C8B-B14F-4D97-AF65-F5344CB8AC3E}">
        <p14:creationId xmlns:p14="http://schemas.microsoft.com/office/powerpoint/2010/main" val="36317194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534400" cy="990600"/>
          </a:xfrm>
        </p:spPr>
        <p:txBody>
          <a:bodyPr>
            <a:normAutofit fontScale="90000"/>
          </a:bodyPr>
          <a:lstStyle/>
          <a:p>
            <a:pPr>
              <a:defRPr/>
            </a:pPr>
            <a:r>
              <a:rPr lang="en-US" sz="3600" dirty="0" smtClean="0"/>
              <a:t>Perception of and Adjustment to Subsidence and Soil Volume Change</a:t>
            </a:r>
            <a:endParaRPr lang="en-US" sz="3600" dirty="0"/>
          </a:p>
        </p:txBody>
      </p:sp>
      <p:sp>
        <p:nvSpPr>
          <p:cNvPr id="3" name="Text Placeholder 2"/>
          <p:cNvSpPr>
            <a:spLocks noGrp="1"/>
          </p:cNvSpPr>
          <p:nvPr>
            <p:ph type="body" idx="4294967295"/>
          </p:nvPr>
        </p:nvSpPr>
        <p:spPr>
          <a:xfrm>
            <a:off x="152400" y="1371600"/>
            <a:ext cx="8686800" cy="4495800"/>
          </a:xfrm>
        </p:spPr>
        <p:txBody>
          <a:bodyPr>
            <a:noAutofit/>
          </a:bodyPr>
          <a:lstStyle/>
          <a:p>
            <a:pPr>
              <a:defRPr/>
            </a:pPr>
            <a:r>
              <a:rPr lang="en-US" b="1" i="1" dirty="0" smtClean="0"/>
              <a:t>Perception of Subsidence and Soil Volume Change</a:t>
            </a:r>
            <a:r>
              <a:rPr lang="en-US" dirty="0" smtClean="0"/>
              <a:t>:</a:t>
            </a:r>
          </a:p>
          <a:p>
            <a:pPr lvl="1">
              <a:defRPr/>
            </a:pPr>
            <a:r>
              <a:rPr lang="en-US" sz="2400" dirty="0" smtClean="0"/>
              <a:t>Because subsidence, expansion, and contraction of soil are natural hazards that don’t get a lot of press, few people are really concerned about them. But those who are directly affected by these occurrences, understand the hazards.</a:t>
            </a:r>
          </a:p>
          <a:p>
            <a:pPr>
              <a:defRPr/>
            </a:pPr>
            <a:r>
              <a:rPr lang="en-US" b="1" i="1" dirty="0" smtClean="0"/>
              <a:t>Adjustment to Subsidence and Soil Volume Change</a:t>
            </a:r>
            <a:r>
              <a:rPr lang="en-US" dirty="0" smtClean="0"/>
              <a:t>:</a:t>
            </a:r>
          </a:p>
          <a:p>
            <a:pPr lvl="1">
              <a:defRPr/>
            </a:pPr>
            <a:r>
              <a:rPr lang="en-US" sz="2400" dirty="0" smtClean="0"/>
              <a:t>The best way too adjust to these hazards is to avoid building in areas prone to these hazards.  That is not always possible, but if high risk areas are identified, prohibited, or limited to use, the hazards could be limited.  Unfortunately, it is often hard to predict where and when one of the occurrences may happen. </a:t>
            </a:r>
          </a:p>
        </p:txBody>
      </p:sp>
    </p:spTree>
    <p:extLst>
      <p:ext uri="{BB962C8B-B14F-4D97-AF65-F5344CB8AC3E}">
        <p14:creationId xmlns:p14="http://schemas.microsoft.com/office/powerpoint/2010/main" val="25872575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534400" cy="990600"/>
          </a:xfrm>
        </p:spPr>
        <p:txBody>
          <a:bodyPr>
            <a:normAutofit fontScale="90000"/>
          </a:bodyPr>
          <a:lstStyle/>
          <a:p>
            <a:pPr>
              <a:defRPr/>
            </a:pPr>
            <a:r>
              <a:rPr lang="en-US" sz="3600" dirty="0" smtClean="0"/>
              <a:t>Perception of and Adjustment to Subsidence and Soil Volume Change</a:t>
            </a:r>
            <a:endParaRPr lang="en-US" sz="3600" dirty="0"/>
          </a:p>
        </p:txBody>
      </p:sp>
      <p:sp>
        <p:nvSpPr>
          <p:cNvPr id="3" name="Text Placeholder 2"/>
          <p:cNvSpPr>
            <a:spLocks noGrp="1"/>
          </p:cNvSpPr>
          <p:nvPr>
            <p:ph type="body" idx="4294967295"/>
          </p:nvPr>
        </p:nvSpPr>
        <p:spPr>
          <a:xfrm>
            <a:off x="152400" y="1371600"/>
            <a:ext cx="8686800" cy="4495800"/>
          </a:xfrm>
        </p:spPr>
        <p:txBody>
          <a:bodyPr>
            <a:noAutofit/>
          </a:bodyPr>
          <a:lstStyle/>
          <a:p>
            <a:pPr>
              <a:defRPr/>
            </a:pPr>
            <a:r>
              <a:rPr lang="en-US" dirty="0" smtClean="0"/>
              <a:t>These are some ways we can investigate the geology to help understand where these hazards may exist.</a:t>
            </a:r>
          </a:p>
          <a:p>
            <a:pPr lvl="1">
              <a:defRPr/>
            </a:pPr>
            <a:r>
              <a:rPr lang="en-US" sz="2400" b="1" i="1" dirty="0" smtClean="0"/>
              <a:t>Geologic and Soil Mapping</a:t>
            </a:r>
            <a:r>
              <a:rPr lang="en-US" sz="2400" dirty="0" smtClean="0"/>
              <a:t>: Detailed geologic and oil maps can be made to identify the hazards present</a:t>
            </a:r>
          </a:p>
          <a:p>
            <a:pPr lvl="1">
              <a:defRPr/>
            </a:pPr>
            <a:r>
              <a:rPr lang="en-US" sz="2400" b="1" i="1" dirty="0" smtClean="0"/>
              <a:t>Surface Features</a:t>
            </a:r>
            <a:r>
              <a:rPr lang="en-US" sz="2400" dirty="0" smtClean="0"/>
              <a:t>: In areas underlain by limestone, surface features such as cracking of the land surface should be noted. These may note the collapse of a sinkhole is imminent</a:t>
            </a:r>
          </a:p>
          <a:p>
            <a:pPr lvl="1">
              <a:defRPr/>
            </a:pPr>
            <a:r>
              <a:rPr lang="en-US" sz="2400" b="1" i="1" dirty="0" smtClean="0"/>
              <a:t>Subsurface Surveys</a:t>
            </a:r>
            <a:r>
              <a:rPr lang="en-US" sz="2400" dirty="0" smtClean="0"/>
              <a:t>: when planning to build, there should be a subsurface exploration made with a ground penetrating radar and boreholes drilled to examine the geological structure. This will allow for the proper foundations to be designed.</a:t>
            </a:r>
          </a:p>
        </p:txBody>
      </p:sp>
    </p:spTree>
    <p:extLst>
      <p:ext uri="{BB962C8B-B14F-4D97-AF65-F5344CB8AC3E}">
        <p14:creationId xmlns:p14="http://schemas.microsoft.com/office/powerpoint/2010/main" val="36059221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76200"/>
            <a:ext cx="6934200" cy="1143000"/>
          </a:xfrm>
        </p:spPr>
        <p:txBody>
          <a:bodyPr>
            <a:normAutofit/>
          </a:bodyPr>
          <a:lstStyle/>
          <a:p>
            <a:pPr>
              <a:defRPr/>
            </a:pPr>
            <a:r>
              <a:rPr lang="en-US" sz="4000" dirty="0" smtClean="0"/>
              <a:t>Soil Horizons</a:t>
            </a:r>
            <a:endParaRPr lang="en-US" sz="4000" dirty="0"/>
          </a:p>
        </p:txBody>
      </p:sp>
      <p:sp>
        <p:nvSpPr>
          <p:cNvPr id="3" name="Text Placeholder 2"/>
          <p:cNvSpPr>
            <a:spLocks noGrp="1"/>
          </p:cNvSpPr>
          <p:nvPr>
            <p:ph type="body" idx="4294967295"/>
          </p:nvPr>
        </p:nvSpPr>
        <p:spPr>
          <a:xfrm>
            <a:off x="3200400" y="1981199"/>
            <a:ext cx="5791200" cy="4146291"/>
          </a:xfrm>
        </p:spPr>
        <p:txBody>
          <a:bodyPr>
            <a:normAutofit lnSpcReduction="10000"/>
          </a:bodyPr>
          <a:lstStyle/>
          <a:p>
            <a:pPr>
              <a:defRPr/>
            </a:pPr>
            <a:r>
              <a:rPr lang="en-US" sz="1500" b="1" dirty="0" smtClean="0"/>
              <a:t>O.  Horizon </a:t>
            </a:r>
            <a:r>
              <a:rPr lang="en-US" sz="1500" dirty="0" smtClean="0"/>
              <a:t>is composed mostly of </a:t>
            </a:r>
            <a:r>
              <a:rPr lang="en-US" sz="1500" u="sng" dirty="0" smtClean="0"/>
              <a:t>organic materials</a:t>
            </a:r>
            <a:r>
              <a:rPr lang="en-US" sz="1500" dirty="0" smtClean="0"/>
              <a:t>, including decomposed or decomposing leaves. </a:t>
            </a:r>
            <a:r>
              <a:rPr lang="en-US" sz="1500" u="sng" dirty="0" smtClean="0"/>
              <a:t>Color</a:t>
            </a:r>
            <a:r>
              <a:rPr lang="en-US" sz="1500" dirty="0" smtClean="0"/>
              <a:t> of the horizon is often </a:t>
            </a:r>
            <a:r>
              <a:rPr lang="en-US" sz="1500" u="sng" dirty="0" smtClean="0"/>
              <a:t>dark brown or black</a:t>
            </a:r>
          </a:p>
          <a:p>
            <a:pPr>
              <a:defRPr/>
            </a:pPr>
            <a:r>
              <a:rPr lang="en-US" sz="1500" b="1" dirty="0" smtClean="0"/>
              <a:t>A.  Horizon </a:t>
            </a:r>
            <a:r>
              <a:rPr lang="en-US" sz="1500" dirty="0" smtClean="0"/>
              <a:t>is composed of both </a:t>
            </a:r>
            <a:r>
              <a:rPr lang="en-US" sz="1500" u="sng" dirty="0" smtClean="0"/>
              <a:t>mineral and organic </a:t>
            </a:r>
            <a:r>
              <a:rPr lang="en-US" sz="1500" dirty="0" smtClean="0"/>
              <a:t>materials.  The color is often </a:t>
            </a:r>
            <a:r>
              <a:rPr lang="en-US" sz="1500" u="sng" dirty="0" smtClean="0"/>
              <a:t>light black to brown</a:t>
            </a:r>
            <a:r>
              <a:rPr lang="en-US" sz="1500" dirty="0" smtClean="0"/>
              <a:t>. </a:t>
            </a:r>
            <a:r>
              <a:rPr lang="en-US" sz="1500" b="1" u="sng" dirty="0" smtClean="0"/>
              <a:t>Leaching,</a:t>
            </a:r>
            <a:r>
              <a:rPr lang="en-US" sz="1500" dirty="0" smtClean="0"/>
              <a:t> defined as the </a:t>
            </a:r>
            <a:r>
              <a:rPr lang="en-US" sz="1500" u="sng" dirty="0" smtClean="0"/>
              <a:t>process of dissolving, washing, or draining earth materials by percolation of groundwater or other liquids</a:t>
            </a:r>
            <a:r>
              <a:rPr lang="en-US" sz="1500" dirty="0" smtClean="0"/>
              <a:t>, occurs in the A horizon and </a:t>
            </a:r>
            <a:r>
              <a:rPr lang="en-US" sz="1500" u="sng" dirty="0" smtClean="0"/>
              <a:t>moves clay and other material such as iron and calcium to the B horizon</a:t>
            </a:r>
          </a:p>
          <a:p>
            <a:pPr>
              <a:defRPr/>
            </a:pPr>
            <a:r>
              <a:rPr lang="en-US" sz="1500" b="1" dirty="0" smtClean="0"/>
              <a:t>E.  Horizon</a:t>
            </a:r>
            <a:r>
              <a:rPr lang="en-US" sz="1500" dirty="0" smtClean="0"/>
              <a:t> is composed of </a:t>
            </a:r>
            <a:r>
              <a:rPr lang="en-US" sz="1500" u="sng" dirty="0" smtClean="0"/>
              <a:t>light-colored materials </a:t>
            </a:r>
            <a:r>
              <a:rPr lang="en-US" sz="1500" dirty="0" smtClean="0"/>
              <a:t>resulting from </a:t>
            </a:r>
            <a:r>
              <a:rPr lang="en-US" sz="1500" u="sng" dirty="0" smtClean="0"/>
              <a:t>leaching of clay, calcium, magnesium, and iron </a:t>
            </a:r>
            <a:r>
              <a:rPr lang="en-US" sz="1500" dirty="0" smtClean="0"/>
              <a:t>to lower horizons.  </a:t>
            </a:r>
            <a:r>
              <a:rPr lang="en-US" sz="1500" b="1" dirty="0" smtClean="0"/>
              <a:t>The A and E horizons together comprise the zone of leaching</a:t>
            </a:r>
          </a:p>
          <a:p>
            <a:pPr>
              <a:defRPr/>
            </a:pPr>
            <a:r>
              <a:rPr lang="en-US" sz="1500" b="1" dirty="0" smtClean="0"/>
              <a:t>B.</a:t>
            </a:r>
            <a:r>
              <a:rPr lang="en-US" sz="1500" dirty="0" smtClean="0"/>
              <a:t>  </a:t>
            </a:r>
            <a:r>
              <a:rPr lang="en-US" sz="1500" b="1" dirty="0" smtClean="0"/>
              <a:t>Horizon</a:t>
            </a:r>
            <a:r>
              <a:rPr lang="en-US" sz="1500" dirty="0" smtClean="0"/>
              <a:t> is </a:t>
            </a:r>
            <a:r>
              <a:rPr lang="en-US" sz="1500" u="sng" dirty="0" smtClean="0"/>
              <a:t>enriched in clay, iron oxides, silica, carbonate or other material leached</a:t>
            </a:r>
            <a:r>
              <a:rPr lang="en-US" sz="1500" dirty="0" smtClean="0"/>
              <a:t> from overlying horizons. </a:t>
            </a:r>
            <a:r>
              <a:rPr lang="en-US" sz="1500" b="1" dirty="0" smtClean="0"/>
              <a:t>This horizon is know as the zone of accumulation</a:t>
            </a:r>
          </a:p>
          <a:p>
            <a:pPr>
              <a:defRPr/>
            </a:pPr>
            <a:r>
              <a:rPr lang="en-US" sz="1500" b="1" dirty="0" smtClean="0"/>
              <a:t>C.  Horizon </a:t>
            </a:r>
            <a:r>
              <a:rPr lang="en-US" sz="1500" dirty="0" smtClean="0"/>
              <a:t>is composed of </a:t>
            </a:r>
            <a:r>
              <a:rPr lang="en-US" sz="1500" u="sng" dirty="0" smtClean="0"/>
              <a:t>partially altered (weathered) parent material</a:t>
            </a:r>
            <a:r>
              <a:rPr lang="en-US" sz="1500" dirty="0" smtClean="0"/>
              <a:t>; rock as shown here but the material could also be stained red with iron oxides</a:t>
            </a:r>
          </a:p>
          <a:p>
            <a:pPr>
              <a:defRPr/>
            </a:pPr>
            <a:r>
              <a:rPr lang="en-US" sz="1500" b="1" dirty="0" smtClean="0"/>
              <a:t>R.</a:t>
            </a:r>
            <a:r>
              <a:rPr lang="en-US" sz="1500" dirty="0" smtClean="0"/>
              <a:t>  </a:t>
            </a:r>
            <a:r>
              <a:rPr lang="en-US" sz="1500" b="1" u="sng" dirty="0" smtClean="0"/>
              <a:t>Unweathered (unaltered) parent material</a:t>
            </a:r>
          </a:p>
        </p:txBody>
      </p:sp>
      <p:pic>
        <p:nvPicPr>
          <p:cNvPr id="1026" name="Picture 2" descr="http://pac-geography.wikispaces.com/file/view/Eluviation_in_Soil_Profile.jpg/105717949/Eluviation_in_Soil_Profi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1" y="1981199"/>
            <a:ext cx="2667000" cy="4117976"/>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2"/>
          <p:cNvSpPr txBox="1">
            <a:spLocks/>
          </p:cNvSpPr>
          <p:nvPr/>
        </p:nvSpPr>
        <p:spPr>
          <a:xfrm>
            <a:off x="469605" y="990600"/>
            <a:ext cx="8077200" cy="990599"/>
          </a:xfrm>
          <a:prstGeom prst="rect">
            <a:avLst/>
          </a:prstGeom>
        </p:spPr>
        <p:txBody>
          <a:bodyPr vert="horz" lIns="91440" tIns="45720" rIns="91440" bIns="45720" rtlCol="0" anchor="ctr" anchorCtr="0">
            <a:normAutofit fontScale="92500" lnSpcReduction="10000"/>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fontAlgn="auto">
              <a:spcAft>
                <a:spcPts val="0"/>
              </a:spcAft>
              <a:defRPr/>
            </a:pPr>
            <a:r>
              <a:rPr lang="en-US" sz="2200" b="1" dirty="0" smtClean="0"/>
              <a:t>Soil Horizons </a:t>
            </a:r>
            <a:r>
              <a:rPr lang="en-US" sz="2200" dirty="0" smtClean="0"/>
              <a:t>are the vertical and horizontal movements of the materials in a soil system</a:t>
            </a:r>
          </a:p>
          <a:p>
            <a:pPr lvl="1" fontAlgn="auto">
              <a:spcAft>
                <a:spcPts val="0"/>
              </a:spcAft>
              <a:defRPr/>
            </a:pPr>
            <a:r>
              <a:rPr lang="en-US" sz="2000" dirty="0" smtClean="0"/>
              <a:t>These  movements create layers or zones in the soil called the soil profile</a:t>
            </a:r>
            <a:endParaRPr lang="en-US" sz="2000" dirty="0"/>
          </a:p>
        </p:txBody>
      </p:sp>
    </p:spTree>
    <p:extLst>
      <p:ext uri="{BB962C8B-B14F-4D97-AF65-F5344CB8AC3E}">
        <p14:creationId xmlns:p14="http://schemas.microsoft.com/office/powerpoint/2010/main" val="1638579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23037"/>
            <a:ext cx="6934200" cy="1143000"/>
          </a:xfrm>
        </p:spPr>
        <p:txBody>
          <a:bodyPr>
            <a:normAutofit/>
          </a:bodyPr>
          <a:lstStyle/>
          <a:p>
            <a:pPr>
              <a:defRPr/>
            </a:pPr>
            <a:r>
              <a:rPr lang="en-US" sz="4000" dirty="0" smtClean="0"/>
              <a:t>Soil Color and Texture</a:t>
            </a:r>
            <a:endParaRPr lang="en-US" sz="4000" dirty="0"/>
          </a:p>
        </p:txBody>
      </p:sp>
      <p:sp>
        <p:nvSpPr>
          <p:cNvPr id="3" name="Text Placeholder 2"/>
          <p:cNvSpPr>
            <a:spLocks noGrp="1"/>
          </p:cNvSpPr>
          <p:nvPr>
            <p:ph type="body" idx="4294967295"/>
          </p:nvPr>
        </p:nvSpPr>
        <p:spPr>
          <a:xfrm>
            <a:off x="304800" y="1143000"/>
            <a:ext cx="8763000" cy="4911725"/>
          </a:xfrm>
        </p:spPr>
        <p:txBody>
          <a:bodyPr>
            <a:normAutofit lnSpcReduction="10000"/>
          </a:bodyPr>
          <a:lstStyle/>
          <a:p>
            <a:pPr>
              <a:defRPr/>
            </a:pPr>
            <a:r>
              <a:rPr lang="en-US" sz="2000" b="1" dirty="0" smtClean="0"/>
              <a:t>Color</a:t>
            </a:r>
            <a:r>
              <a:rPr lang="en-US" sz="2000" dirty="0" smtClean="0"/>
              <a:t> is one of the first things we notice about soil</a:t>
            </a:r>
          </a:p>
          <a:p>
            <a:pPr lvl="1">
              <a:defRPr/>
            </a:pPr>
            <a:r>
              <a:rPr lang="en-US" sz="2000" b="1" dirty="0" smtClean="0"/>
              <a:t>O and A horizons </a:t>
            </a:r>
            <a:r>
              <a:rPr lang="en-US" sz="2000" dirty="0" smtClean="0"/>
              <a:t>end to be </a:t>
            </a:r>
            <a:r>
              <a:rPr lang="en-US" sz="2000" u="sng" dirty="0" smtClean="0"/>
              <a:t>dark because of their abundant organic material </a:t>
            </a:r>
          </a:p>
          <a:p>
            <a:pPr lvl="1">
              <a:defRPr/>
            </a:pPr>
            <a:r>
              <a:rPr lang="en-US" sz="2000" dirty="0" smtClean="0"/>
              <a:t>The </a:t>
            </a:r>
            <a:r>
              <a:rPr lang="en-US" sz="2000" b="1" dirty="0" smtClean="0"/>
              <a:t>E horizon</a:t>
            </a:r>
            <a:r>
              <a:rPr lang="en-US" sz="2000" dirty="0" smtClean="0"/>
              <a:t>, if present may be </a:t>
            </a:r>
            <a:r>
              <a:rPr lang="en-US" sz="2000" u="sng" dirty="0" smtClean="0"/>
              <a:t>almost white owing to the leaching of iron and aluminum oxides</a:t>
            </a:r>
          </a:p>
          <a:p>
            <a:pPr lvl="1">
              <a:defRPr/>
            </a:pPr>
            <a:r>
              <a:rPr lang="en-US" sz="2000" dirty="0" smtClean="0"/>
              <a:t>The </a:t>
            </a:r>
            <a:r>
              <a:rPr lang="en-US" sz="2000" b="1" dirty="0" smtClean="0"/>
              <a:t>B horizon </a:t>
            </a:r>
            <a:r>
              <a:rPr lang="en-US" sz="2000" dirty="0" smtClean="0"/>
              <a:t>show the most </a:t>
            </a:r>
            <a:r>
              <a:rPr lang="en-US" sz="2000" u="sng" dirty="0" smtClean="0"/>
              <a:t>dramatic differences in color, varying from yellow-brown to light red-brown to dark red</a:t>
            </a:r>
            <a:r>
              <a:rPr lang="en-US" sz="2000" dirty="0" smtClean="0"/>
              <a:t>, depending upon the </a:t>
            </a:r>
            <a:r>
              <a:rPr lang="en-US" sz="2000" u="sng" dirty="0" smtClean="0"/>
              <a:t>presence of clay minerals and iron oxides</a:t>
            </a:r>
          </a:p>
          <a:p>
            <a:pPr>
              <a:defRPr/>
            </a:pPr>
            <a:r>
              <a:rPr lang="en-US" sz="2000" b="1" dirty="0" smtClean="0"/>
              <a:t>Soil Color </a:t>
            </a:r>
            <a:r>
              <a:rPr lang="en-US" sz="2000" dirty="0" smtClean="0"/>
              <a:t>may be an </a:t>
            </a:r>
            <a:r>
              <a:rPr lang="en-US" sz="2000" b="1" u="sng" dirty="0" smtClean="0"/>
              <a:t>important indicator of how well drained a soil is</a:t>
            </a:r>
          </a:p>
          <a:p>
            <a:pPr lvl="1">
              <a:defRPr/>
            </a:pPr>
            <a:r>
              <a:rPr lang="en-US" sz="2000" b="1" dirty="0" smtClean="0"/>
              <a:t>Well-drained soils </a:t>
            </a:r>
            <a:r>
              <a:rPr lang="en-US" sz="2000" u="sng" dirty="0" smtClean="0"/>
              <a:t>are well aerated and iron oxidizes to a red color</a:t>
            </a:r>
            <a:endParaRPr lang="en-US" sz="2000" u="sng" dirty="0"/>
          </a:p>
          <a:p>
            <a:pPr lvl="1">
              <a:defRPr/>
            </a:pPr>
            <a:r>
              <a:rPr lang="en-US" sz="2000" b="1" dirty="0" smtClean="0"/>
              <a:t>Poorly drained soils </a:t>
            </a:r>
            <a:r>
              <a:rPr lang="en-US" sz="2000" u="sng" dirty="0" smtClean="0"/>
              <a:t>are wet, and iron is reduced rather than oxidized, leaving a yellow color</a:t>
            </a:r>
          </a:p>
          <a:p>
            <a:pPr>
              <a:defRPr/>
            </a:pPr>
            <a:r>
              <a:rPr lang="en-US" sz="2000" b="1" dirty="0" smtClean="0"/>
              <a:t>This distinction is important because poorly drained soils are associated with environmental problems such as lower slope stability and inability to be utilized as a disposal medium for household sewage (septic tank or leach field)</a:t>
            </a:r>
          </a:p>
        </p:txBody>
      </p:sp>
    </p:spTree>
    <p:extLst>
      <p:ext uri="{BB962C8B-B14F-4D97-AF65-F5344CB8AC3E}">
        <p14:creationId xmlns:p14="http://schemas.microsoft.com/office/powerpoint/2010/main" val="2339370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23037"/>
            <a:ext cx="6934200" cy="1143000"/>
          </a:xfrm>
        </p:spPr>
        <p:txBody>
          <a:bodyPr>
            <a:normAutofit/>
          </a:bodyPr>
          <a:lstStyle/>
          <a:p>
            <a:pPr>
              <a:defRPr/>
            </a:pPr>
            <a:r>
              <a:rPr lang="en-US" sz="4000" dirty="0" smtClean="0"/>
              <a:t>Soil Color and Texture</a:t>
            </a:r>
            <a:endParaRPr lang="en-US" sz="4000" dirty="0"/>
          </a:p>
        </p:txBody>
      </p:sp>
      <p:sp>
        <p:nvSpPr>
          <p:cNvPr id="3" name="Text Placeholder 2"/>
          <p:cNvSpPr>
            <a:spLocks noGrp="1"/>
          </p:cNvSpPr>
          <p:nvPr>
            <p:ph type="body" idx="4294967295"/>
          </p:nvPr>
        </p:nvSpPr>
        <p:spPr>
          <a:xfrm>
            <a:off x="152400" y="1143000"/>
            <a:ext cx="4419600" cy="4911725"/>
          </a:xfrm>
        </p:spPr>
        <p:txBody>
          <a:bodyPr>
            <a:normAutofit/>
          </a:bodyPr>
          <a:lstStyle/>
          <a:p>
            <a:pPr>
              <a:defRPr/>
            </a:pPr>
            <a:r>
              <a:rPr lang="en-US" sz="2000" b="1" dirty="0" smtClean="0"/>
              <a:t>Soil Texture</a:t>
            </a:r>
          </a:p>
          <a:p>
            <a:pPr lvl="1">
              <a:defRPr/>
            </a:pPr>
            <a:r>
              <a:rPr lang="en-US" sz="2000" dirty="0" smtClean="0"/>
              <a:t>The texture of a soil depends upon the relative portions of sand, silt, and clay size particles</a:t>
            </a:r>
          </a:p>
          <a:p>
            <a:pPr lvl="1">
              <a:defRPr/>
            </a:pPr>
            <a:r>
              <a:rPr lang="en-US" sz="2000" dirty="0" smtClean="0"/>
              <a:t>Clay particles are less than .0004 mm in diameter</a:t>
            </a:r>
          </a:p>
          <a:p>
            <a:pPr lvl="1">
              <a:defRPr/>
            </a:pPr>
            <a:r>
              <a:rPr lang="en-US" sz="2000" dirty="0" smtClean="0"/>
              <a:t>Silt particles range from .0004 to .074mm in diameter</a:t>
            </a:r>
          </a:p>
          <a:p>
            <a:pPr lvl="1">
              <a:defRPr/>
            </a:pPr>
            <a:r>
              <a:rPr lang="en-US" sz="2000" dirty="0" smtClean="0"/>
              <a:t>Sand particles range from .074mm to 2.0 mm in diameter</a:t>
            </a:r>
          </a:p>
          <a:p>
            <a:pPr lvl="1">
              <a:defRPr/>
            </a:pPr>
            <a:r>
              <a:rPr lang="en-US" sz="2000" dirty="0" smtClean="0"/>
              <a:t>Those particles larger than 2.0 mm in diameter are called gravel, cobbles, or boulders. Depending on their size</a:t>
            </a:r>
          </a:p>
        </p:txBody>
      </p:sp>
      <p:pic>
        <p:nvPicPr>
          <p:cNvPr id="2050" name="Picture 2" descr="http://www.algebralab.org/img/21db9c0d-ae9e-4c39-bc5a-84bd50f0586f.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47800"/>
            <a:ext cx="4419600" cy="4476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7224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23037"/>
            <a:ext cx="6934200" cy="1143000"/>
          </a:xfrm>
        </p:spPr>
        <p:txBody>
          <a:bodyPr>
            <a:normAutofit fontScale="90000"/>
          </a:bodyPr>
          <a:lstStyle/>
          <a:p>
            <a:pPr>
              <a:defRPr/>
            </a:pPr>
            <a:r>
              <a:rPr lang="en-US" sz="4000" dirty="0" smtClean="0"/>
              <a:t>Relative Soil Profile Development</a:t>
            </a:r>
            <a:endParaRPr lang="en-US" sz="4000" dirty="0"/>
          </a:p>
        </p:txBody>
      </p:sp>
      <p:sp>
        <p:nvSpPr>
          <p:cNvPr id="3" name="Text Placeholder 2"/>
          <p:cNvSpPr>
            <a:spLocks noGrp="1"/>
          </p:cNvSpPr>
          <p:nvPr>
            <p:ph type="body" idx="4294967295"/>
          </p:nvPr>
        </p:nvSpPr>
        <p:spPr>
          <a:xfrm>
            <a:off x="152400" y="1143000"/>
            <a:ext cx="8610600" cy="5029199"/>
          </a:xfrm>
        </p:spPr>
        <p:txBody>
          <a:bodyPr>
            <a:normAutofit lnSpcReduction="10000"/>
          </a:bodyPr>
          <a:lstStyle/>
          <a:p>
            <a:pPr>
              <a:defRPr/>
            </a:pPr>
            <a:r>
              <a:rPr lang="en-US" sz="2000" dirty="0" smtClean="0"/>
              <a:t>Geologists do not usually need to make a detailed soil description and analysis of soil data</a:t>
            </a:r>
          </a:p>
          <a:p>
            <a:pPr>
              <a:defRPr/>
            </a:pPr>
            <a:r>
              <a:rPr lang="en-US" sz="2000" dirty="0" smtClean="0"/>
              <a:t>It is, however, </a:t>
            </a:r>
            <a:r>
              <a:rPr lang="en-US" sz="2000" b="1" dirty="0" smtClean="0"/>
              <a:t>important to recognize the differences among soil relative profile development</a:t>
            </a:r>
            <a:r>
              <a:rPr lang="en-US" sz="2000" dirty="0" smtClean="0"/>
              <a:t>.  These are:</a:t>
            </a:r>
          </a:p>
          <a:p>
            <a:pPr lvl="1">
              <a:defRPr/>
            </a:pPr>
            <a:r>
              <a:rPr lang="en-US" sz="1800" b="1" i="1" dirty="0" smtClean="0"/>
              <a:t>A weakly developed soil profile </a:t>
            </a:r>
            <a:r>
              <a:rPr lang="en-US" sz="1800" dirty="0" smtClean="0"/>
              <a:t>is generally characterized by an </a:t>
            </a:r>
            <a:r>
              <a:rPr lang="en-US" sz="1800" i="1" dirty="0" smtClean="0"/>
              <a:t>A horizon </a:t>
            </a:r>
            <a:r>
              <a:rPr lang="en-US" sz="1800" dirty="0" smtClean="0"/>
              <a:t>directly over a </a:t>
            </a:r>
            <a:r>
              <a:rPr lang="en-US" sz="1800" i="1" dirty="0" smtClean="0"/>
              <a:t>C horizon, which may be oxidized</a:t>
            </a:r>
            <a:r>
              <a:rPr lang="en-US" sz="1800" dirty="0" smtClean="0"/>
              <a:t>, with </a:t>
            </a:r>
            <a:r>
              <a:rPr lang="en-US" sz="1800" i="1" dirty="0" smtClean="0"/>
              <a:t>no B horizon or it is weakly developed</a:t>
            </a:r>
            <a:r>
              <a:rPr lang="en-US" sz="1800" dirty="0" smtClean="0"/>
              <a:t>.  These soils are usually only a </a:t>
            </a:r>
            <a:r>
              <a:rPr lang="en-US" sz="1800" i="1" dirty="0" smtClean="0"/>
              <a:t>few hundred years old but could be several thousand years old </a:t>
            </a:r>
          </a:p>
          <a:p>
            <a:pPr lvl="1">
              <a:defRPr/>
            </a:pPr>
            <a:r>
              <a:rPr lang="en-US" sz="1800" b="1" i="1" dirty="0" smtClean="0"/>
              <a:t>A moderately developed soil profile </a:t>
            </a:r>
            <a:r>
              <a:rPr lang="en-US" sz="1800" dirty="0" smtClean="0"/>
              <a:t>may consist of an </a:t>
            </a:r>
            <a:r>
              <a:rPr lang="en-US" sz="1800" i="1" dirty="0" smtClean="0"/>
              <a:t>A horizon </a:t>
            </a:r>
            <a:r>
              <a:rPr lang="en-US" sz="1800" dirty="0" smtClean="0"/>
              <a:t>overlying an argillic </a:t>
            </a:r>
            <a:r>
              <a:rPr lang="en-US" sz="1800" i="1" dirty="0" smtClean="0"/>
              <a:t>B</a:t>
            </a:r>
            <a:r>
              <a:rPr lang="en-US" sz="1200" i="1" dirty="0" smtClean="0"/>
              <a:t>t </a:t>
            </a:r>
            <a:r>
              <a:rPr lang="en-US" sz="2000" i="1" dirty="0" smtClean="0"/>
              <a:t>horizon </a:t>
            </a:r>
            <a:r>
              <a:rPr lang="en-US" sz="1800" dirty="0" smtClean="0"/>
              <a:t>that overlies a </a:t>
            </a:r>
            <a:r>
              <a:rPr lang="en-US" sz="1800" i="1" dirty="0" smtClean="0"/>
              <a:t>C horizon</a:t>
            </a:r>
            <a:r>
              <a:rPr lang="en-US" sz="1800" dirty="0" smtClean="0"/>
              <a:t>. </a:t>
            </a:r>
            <a:r>
              <a:rPr lang="en-US" sz="1800" i="1" dirty="0" smtClean="0"/>
              <a:t>A carbonate B</a:t>
            </a:r>
            <a:r>
              <a:rPr lang="en-US" sz="1200" i="1" dirty="0" smtClean="0"/>
              <a:t>k </a:t>
            </a:r>
            <a:r>
              <a:rPr lang="en-US" sz="2000" i="1" dirty="0" smtClean="0"/>
              <a:t> horizon </a:t>
            </a:r>
            <a:r>
              <a:rPr lang="en-US" sz="2000" dirty="0" smtClean="0"/>
              <a:t>may also be present but is not necessary for a soil to be considered moderately developed soils.  These soils </a:t>
            </a:r>
            <a:r>
              <a:rPr lang="en-US" sz="2000" i="1" dirty="0" smtClean="0"/>
              <a:t>often date from at least the Pleistocene era (10,000 years ago)</a:t>
            </a:r>
          </a:p>
          <a:p>
            <a:pPr lvl="1">
              <a:defRPr/>
            </a:pPr>
            <a:r>
              <a:rPr lang="en-US" sz="2000" b="1" i="1" dirty="0" smtClean="0"/>
              <a:t>A well–developed soil profile </a:t>
            </a:r>
            <a:r>
              <a:rPr lang="en-US" sz="2000" dirty="0" smtClean="0"/>
              <a:t>is characterized by redder colors in the </a:t>
            </a:r>
            <a:r>
              <a:rPr lang="en-US" sz="2000" i="1" dirty="0" smtClean="0"/>
              <a:t>B</a:t>
            </a:r>
            <a:r>
              <a:rPr lang="en-US" sz="1100" i="1" dirty="0" smtClean="0"/>
              <a:t>t  </a:t>
            </a:r>
            <a:r>
              <a:rPr lang="en-US" sz="2000" i="1" dirty="0" smtClean="0"/>
              <a:t>horizon, </a:t>
            </a:r>
            <a:r>
              <a:rPr lang="en-US" sz="2000" dirty="0" smtClean="0"/>
              <a:t>more translocation of clay to the </a:t>
            </a:r>
            <a:r>
              <a:rPr lang="en-US" sz="2000" i="1" dirty="0" smtClean="0"/>
              <a:t>B</a:t>
            </a:r>
            <a:r>
              <a:rPr lang="en-US" sz="1100" i="1" dirty="0" smtClean="0"/>
              <a:t>k</a:t>
            </a:r>
            <a:r>
              <a:rPr lang="en-US" sz="2000" i="1" dirty="0" smtClean="0"/>
              <a:t> horizon</a:t>
            </a:r>
            <a:r>
              <a:rPr lang="en-US" sz="2000" dirty="0" smtClean="0"/>
              <a:t>, and stronger structure. Well-developed soils very widely in age, with typical </a:t>
            </a:r>
            <a:r>
              <a:rPr lang="en-US" sz="2000" i="1" dirty="0" smtClean="0"/>
              <a:t>ranges between 40,000 and several hundred thousand year and older</a:t>
            </a:r>
          </a:p>
        </p:txBody>
      </p:sp>
    </p:spTree>
    <p:extLst>
      <p:ext uri="{BB962C8B-B14F-4D97-AF65-F5344CB8AC3E}">
        <p14:creationId xmlns:p14="http://schemas.microsoft.com/office/powerpoint/2010/main" val="3632921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wac.umn.edu/classes/soil2125/img/sffct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762000"/>
            <a:ext cx="7936850" cy="50262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5553</TotalTime>
  <Words>3936</Words>
  <Application>Microsoft Office PowerPoint</Application>
  <PresentationFormat>On-screen Show (4:3)</PresentationFormat>
  <Paragraphs>251</Paragraphs>
  <Slides>41</Slides>
  <Notes>29</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Custom Design</vt:lpstr>
      <vt:lpstr>NewsPrint</vt:lpstr>
      <vt:lpstr>Subsidence and Soils</vt:lpstr>
      <vt:lpstr>Learning Objectives</vt:lpstr>
      <vt:lpstr>Soil and Hazards</vt:lpstr>
      <vt:lpstr>Soil and Hazards</vt:lpstr>
      <vt:lpstr>Soil Horizons</vt:lpstr>
      <vt:lpstr>Soil Color and Texture</vt:lpstr>
      <vt:lpstr>Soil Color and Texture</vt:lpstr>
      <vt:lpstr>Relative Soil Profile Development</vt:lpstr>
      <vt:lpstr>PowerPoint Presentation</vt:lpstr>
      <vt:lpstr>Water in Soils</vt:lpstr>
      <vt:lpstr>PowerPoint Presentation</vt:lpstr>
      <vt:lpstr>Soil Classification</vt:lpstr>
      <vt:lpstr>PowerPoint Presentation</vt:lpstr>
      <vt:lpstr>Soil Classification</vt:lpstr>
      <vt:lpstr>PowerPoint Presentation</vt:lpstr>
      <vt:lpstr>Subsidence and Soil Volume Change</vt:lpstr>
      <vt:lpstr>Karst</vt:lpstr>
      <vt:lpstr>PowerPoint Presentation</vt:lpstr>
      <vt:lpstr>Karst</vt:lpstr>
      <vt:lpstr>PowerPoint Presentation</vt:lpstr>
      <vt:lpstr>Karst</vt:lpstr>
      <vt:lpstr>Sinkholes</vt:lpstr>
      <vt:lpstr>Sinkholes</vt:lpstr>
      <vt:lpstr>PowerPoint Presentation</vt:lpstr>
      <vt:lpstr>Cave Systems, Tower Karst, Thermokarst</vt:lpstr>
      <vt:lpstr>PowerPoint Presentation</vt:lpstr>
      <vt:lpstr>Soil Volume Change</vt:lpstr>
      <vt:lpstr>PowerPoint Presentation</vt:lpstr>
      <vt:lpstr>Earthquakes and Underground Drainage of Magma</vt:lpstr>
      <vt:lpstr>PowerPoint Presentation</vt:lpstr>
      <vt:lpstr>Expansive Soils and Frost Susceptible Soils</vt:lpstr>
      <vt:lpstr>Effects of Subsidence and Soil Volume Change</vt:lpstr>
      <vt:lpstr>Effects of Subsidence and Soil Volume Change</vt:lpstr>
      <vt:lpstr>Effects of Subsidence and Soil Volume Change</vt:lpstr>
      <vt:lpstr>Linkages Between Subsidence, Soil Volume Change, and Other Natural Hazards</vt:lpstr>
      <vt:lpstr>Natural Service Functions of Subsidence and Soil Volume Chance</vt:lpstr>
      <vt:lpstr>PowerPoint Presentation</vt:lpstr>
      <vt:lpstr>Human Interaction with Subsidence and Soil Volume Change</vt:lpstr>
      <vt:lpstr>Minimizing Subsidence and Soil Volume Change</vt:lpstr>
      <vt:lpstr>Perception of and Adjustment to Subsidence and Soil Volume Change</vt:lpstr>
      <vt:lpstr>Perception of and Adjustment to Subsidence and Soil Volume Change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allen</cp:lastModifiedBy>
  <cp:revision>308</cp:revision>
  <dcterms:created xsi:type="dcterms:W3CDTF">2007-09-03T15:50:30Z</dcterms:created>
  <dcterms:modified xsi:type="dcterms:W3CDTF">2013-10-22T15:29:37Z</dcterms:modified>
</cp:coreProperties>
</file>